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09" r:id="rId3"/>
    <p:sldId id="261" r:id="rId4"/>
    <p:sldId id="343" r:id="rId5"/>
    <p:sldId id="360" r:id="rId6"/>
    <p:sldId id="314" r:id="rId7"/>
    <p:sldId id="358" r:id="rId8"/>
    <p:sldId id="353" r:id="rId9"/>
    <p:sldId id="363" r:id="rId10"/>
    <p:sldId id="362" r:id="rId11"/>
    <p:sldId id="361" r:id="rId12"/>
    <p:sldId id="357" r:id="rId13"/>
    <p:sldId id="350" r:id="rId14"/>
    <p:sldId id="346" r:id="rId15"/>
    <p:sldId id="351" r:id="rId16"/>
    <p:sldId id="349" r:id="rId17"/>
    <p:sldId id="352" r:id="rId18"/>
    <p:sldId id="364" r:id="rId19"/>
    <p:sldId id="347" r:id="rId20"/>
    <p:sldId id="348" r:id="rId21"/>
  </p:sldIdLst>
  <p:sldSz cx="9906000" cy="6858000" type="A4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91" autoAdjust="0"/>
    <p:restoredTop sz="96727" autoAdjust="0"/>
  </p:normalViewPr>
  <p:slideViewPr>
    <p:cSldViewPr>
      <p:cViewPr varScale="1">
        <p:scale>
          <a:sx n="114" d="100"/>
          <a:sy n="114" d="100"/>
        </p:scale>
        <p:origin x="810" y="8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AACAA-F78A-4B3C-8092-58096EE1D9A7}" type="datetimeFigureOut">
              <a:rPr kumimoji="1" lang="ja-JP" altLang="en-US" smtClean="0"/>
              <a:t>2018/2/2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02979-2AFC-431E-97AE-F9F8682581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77608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A97D17C-FA2F-49EC-9871-0B2CE5F7C165}" type="datetimeFigureOut">
              <a:rPr lang="ja-JP" altLang="en-US"/>
              <a:pPr>
                <a:defRPr/>
              </a:pPr>
              <a:t>2018/2/2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1F3B090-45FB-4FEF-B1C4-1AA5233B877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920177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F3B090-45FB-4FEF-B1C4-1AA5233B8778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95123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F3B090-45FB-4FEF-B1C4-1AA5233B8778}" type="slidenum">
              <a:rPr lang="ja-JP" altLang="en-US" smtClean="0"/>
              <a:pPr>
                <a:defRPr/>
              </a:pPr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42686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F3B090-45FB-4FEF-B1C4-1AA5233B8778}" type="slidenum">
              <a:rPr lang="ja-JP" altLang="en-US" smtClean="0"/>
              <a:pPr>
                <a:defRPr/>
              </a:pPr>
              <a:t>14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69325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F3B090-45FB-4FEF-B1C4-1AA5233B8778}" type="slidenum">
              <a:rPr lang="ja-JP" altLang="en-US" smtClean="0"/>
              <a:pPr>
                <a:defRPr/>
              </a:pPr>
              <a:t>17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54537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F3B090-45FB-4FEF-B1C4-1AA5233B8778}" type="slidenum">
              <a:rPr lang="ja-JP" altLang="en-US" smtClean="0"/>
              <a:pPr>
                <a:defRPr/>
              </a:pPr>
              <a:t>18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1782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 userDrawn="1"/>
        </p:nvGrpSpPr>
        <p:grpSpPr bwMode="auto">
          <a:xfrm>
            <a:off x="3887788" y="3538538"/>
            <a:ext cx="0" cy="573087"/>
            <a:chOff x="0" y="0"/>
            <a:chExt cx="0" cy="361"/>
          </a:xfrm>
        </p:grpSpPr>
        <p:sp>
          <p:nvSpPr>
            <p:cNvPr id="3" name="Rectangle 18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4" name="Rectangle 19"/>
            <p:cNvSpPr>
              <a:spLocks noChangeArrowheads="1"/>
            </p:cNvSpPr>
            <p:nvPr/>
          </p:nvSpPr>
          <p:spPr bwMode="auto">
            <a:xfrm>
              <a:off x="0" y="361"/>
              <a:ext cx="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ja-JP" altLang="en-US">
                <a:latin typeface="Calibri" pitchFamily="34" charset="0"/>
              </a:endParaRPr>
            </a:p>
          </p:txBody>
        </p:sp>
      </p:grpSp>
      <p:sp>
        <p:nvSpPr>
          <p:cNvPr id="5" name="Rectangle 22"/>
          <p:cNvSpPr>
            <a:spLocks noChangeArrowheads="1"/>
          </p:cNvSpPr>
          <p:nvPr userDrawn="1"/>
        </p:nvSpPr>
        <p:spPr bwMode="auto">
          <a:xfrm>
            <a:off x="1990725" y="2689225"/>
            <a:ext cx="3673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1485900" algn="l"/>
              </a:tabLst>
              <a:defRPr/>
            </a:pPr>
            <a:r>
              <a:rPr lang="en-US" altLang="ja-JP" sz="3600" dirty="0">
                <a:latin typeface="+mj-lt"/>
                <a:ea typeface="ＭＳ 明朝" pitchFamily="17" charset="-128"/>
              </a:rPr>
              <a:t>Model Year :</a:t>
            </a:r>
            <a:endParaRPr lang="en-US" altLang="ja-JP" sz="3600" dirty="0">
              <a:latin typeface="+mj-lt"/>
              <a:ea typeface="+mn-ea"/>
            </a:endParaRPr>
          </a:p>
        </p:txBody>
      </p:sp>
      <p:sp>
        <p:nvSpPr>
          <p:cNvPr id="6" name="Rectangle 2062"/>
          <p:cNvSpPr>
            <a:spLocks noChangeArrowheads="1"/>
          </p:cNvSpPr>
          <p:nvPr userDrawn="1"/>
        </p:nvSpPr>
        <p:spPr bwMode="auto">
          <a:xfrm>
            <a:off x="7491413" y="5661025"/>
            <a:ext cx="2228850" cy="3429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lIns="12700" tIns="12700" rIns="12700" bIns="12700"/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400" dirty="0">
                <a:latin typeface="+mj-lt"/>
                <a:ea typeface="ＭＳ ゴシック" pitchFamily="49" charset="-128"/>
              </a:rPr>
              <a:t>CS Center Service Division</a:t>
            </a:r>
          </a:p>
        </p:txBody>
      </p:sp>
      <p:sp>
        <p:nvSpPr>
          <p:cNvPr id="7" name="Rectangle 2063"/>
          <p:cNvSpPr>
            <a:spLocks noChangeArrowheads="1"/>
          </p:cNvSpPr>
          <p:nvPr userDrawn="1"/>
        </p:nvSpPr>
        <p:spPr bwMode="auto">
          <a:xfrm>
            <a:off x="7822405" y="5920531"/>
            <a:ext cx="1858963" cy="2286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lIns="12700" tIns="12700" rIns="12700" bIns="12700"/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200" dirty="0">
                <a:latin typeface="+mj-lt"/>
                <a:ea typeface="ＭＳ ゴシック" pitchFamily="49" charset="-128"/>
              </a:rPr>
              <a:t>Issue </a:t>
            </a:r>
            <a:r>
              <a:rPr kumimoji="0" lang="en-US" altLang="ja-JP" sz="1200" dirty="0" smtClean="0">
                <a:latin typeface="+mj-lt"/>
                <a:ea typeface="ＭＳ ゴシック" pitchFamily="49" charset="-128"/>
              </a:rPr>
              <a:t>date:19</a:t>
            </a:r>
            <a:r>
              <a:rPr kumimoji="0" lang="en-US" altLang="ja-JP" sz="1200" baseline="30000" dirty="0" smtClean="0">
                <a:latin typeface="+mj-lt"/>
                <a:ea typeface="ＭＳ ゴシック" pitchFamily="49" charset="-128"/>
              </a:rPr>
              <a:t>th</a:t>
            </a:r>
            <a:r>
              <a:rPr kumimoji="0" lang="en-US" altLang="ja-JP" sz="1200" dirty="0" smtClean="0">
                <a:latin typeface="+mj-lt"/>
                <a:ea typeface="ＭＳ ゴシック" pitchFamily="49" charset="-128"/>
              </a:rPr>
              <a:t>  October 2017</a:t>
            </a:r>
            <a:endParaRPr kumimoji="0" lang="en-US" altLang="ja-JP" sz="1200" dirty="0">
              <a:latin typeface="+mj-lt"/>
              <a:ea typeface="ＭＳ ゴシック" pitchFamily="49" charset="-128"/>
            </a:endParaRPr>
          </a:p>
        </p:txBody>
      </p:sp>
      <p:sp>
        <p:nvSpPr>
          <p:cNvPr id="8" name="Rectangle 2065"/>
          <p:cNvSpPr>
            <a:spLocks noChangeArrowheads="1"/>
          </p:cNvSpPr>
          <p:nvPr userDrawn="1"/>
        </p:nvSpPr>
        <p:spPr bwMode="auto">
          <a:xfrm>
            <a:off x="488950" y="549275"/>
            <a:ext cx="6480175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1485900" algn="l"/>
              </a:tabLst>
              <a:defRPr/>
            </a:pPr>
            <a:r>
              <a:rPr lang="en-US" altLang="ja-JP" sz="6600" dirty="0">
                <a:latin typeface="+mj-lt"/>
                <a:ea typeface="ＭＳ 明朝" pitchFamily="17" charset="-128"/>
              </a:rPr>
              <a:t>P</a:t>
            </a:r>
            <a:r>
              <a:rPr lang="en-US" altLang="ja-JP" sz="4000" dirty="0">
                <a:latin typeface="+mj-lt"/>
                <a:ea typeface="ＭＳ 明朝" pitchFamily="17" charset="-128"/>
              </a:rPr>
              <a:t>roduct</a:t>
            </a:r>
            <a:r>
              <a:rPr lang="en-US" altLang="ja-JP" sz="6000" dirty="0">
                <a:latin typeface="+mj-lt"/>
                <a:ea typeface="ＭＳ 明朝" pitchFamily="17" charset="-128"/>
              </a:rPr>
              <a:t> </a:t>
            </a:r>
            <a:r>
              <a:rPr lang="en-US" altLang="ja-JP" sz="6600" dirty="0">
                <a:latin typeface="+mj-lt"/>
                <a:ea typeface="ＭＳ 明朝" pitchFamily="17" charset="-128"/>
              </a:rPr>
              <a:t>I</a:t>
            </a:r>
            <a:r>
              <a:rPr lang="en-US" altLang="ja-JP" sz="4000" dirty="0">
                <a:latin typeface="+mj-lt"/>
                <a:ea typeface="ＭＳ 明朝" pitchFamily="17" charset="-128"/>
              </a:rPr>
              <a:t>nformation</a:t>
            </a:r>
            <a:r>
              <a:rPr lang="en-US" altLang="ja-JP" sz="6000" dirty="0">
                <a:latin typeface="+mj-lt"/>
                <a:ea typeface="ＭＳ 明朝" pitchFamily="17" charset="-128"/>
              </a:rPr>
              <a:t> </a:t>
            </a:r>
            <a:r>
              <a:rPr lang="en-US" altLang="ja-JP" sz="6600" dirty="0">
                <a:latin typeface="+mj-lt"/>
                <a:ea typeface="ＭＳ 明朝" pitchFamily="17" charset="-128"/>
              </a:rPr>
              <a:t>G</a:t>
            </a:r>
            <a:r>
              <a:rPr lang="en-US" altLang="ja-JP" sz="4000" dirty="0">
                <a:latin typeface="+mj-lt"/>
                <a:ea typeface="ＭＳ 明朝" pitchFamily="17" charset="-128"/>
              </a:rPr>
              <a:t>uide</a:t>
            </a:r>
            <a:endParaRPr lang="en-US" altLang="ja-JP" sz="4000" dirty="0">
              <a:latin typeface="+mj-lt"/>
              <a:ea typeface="+mn-ea"/>
            </a:endParaRPr>
          </a:p>
        </p:txBody>
      </p:sp>
      <p:pic>
        <p:nvPicPr>
          <p:cNvPr id="9" name="Picture 2066" descr="logo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2725" y="5524500"/>
            <a:ext cx="19018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071"/>
          <p:cNvSpPr>
            <a:spLocks noChangeArrowheads="1"/>
          </p:cNvSpPr>
          <p:nvPr userDrawn="1"/>
        </p:nvSpPr>
        <p:spPr bwMode="auto">
          <a:xfrm>
            <a:off x="2125663" y="3613522"/>
            <a:ext cx="6408737" cy="463550"/>
          </a:xfrm>
          <a:prstGeom prst="rect">
            <a:avLst/>
          </a:prstGeom>
          <a:noFill/>
          <a:ln w="3175">
            <a:noFill/>
            <a:miter lim="800000"/>
            <a:headEnd/>
            <a:tailEnd type="none" w="med" len="lg"/>
          </a:ln>
        </p:spPr>
        <p:txBody>
          <a:bodyPr lIns="0" tIns="46800" rIns="0" bIns="46800">
            <a:spAutoFit/>
          </a:bodyPr>
          <a:lstStyle/>
          <a:p>
            <a:pPr eaLnBrk="0" hangingPunct="0">
              <a:defRPr/>
            </a:pPr>
            <a:r>
              <a:rPr kumimoji="0" lang="ja-JP" altLang="en-US" sz="800" b="1" dirty="0">
                <a:solidFill>
                  <a:srgbClr val="FF0000"/>
                </a:solidFill>
              </a:rPr>
              <a:t>*</a:t>
            </a:r>
            <a:r>
              <a:rPr kumimoji="0" lang="en-US" altLang="ja-JP" sz="800" b="1" dirty="0">
                <a:solidFill>
                  <a:srgbClr val="FF0000"/>
                </a:solidFill>
              </a:rPr>
              <a:t>ALL ABOVE MENTIONED EMBARGO DATES MUST BE UPHELD AT ALL TIMES BY EVERYONE!!</a:t>
            </a:r>
          </a:p>
          <a:p>
            <a:pPr eaLnBrk="0" hangingPunct="0">
              <a:defRPr/>
            </a:pPr>
            <a:r>
              <a:rPr kumimoji="0" lang="en-US" altLang="ja-JP" sz="800" b="1" dirty="0">
                <a:solidFill>
                  <a:srgbClr val="FF0000"/>
                </a:solidFill>
              </a:rPr>
              <a:t>*EMBARGO TIMING IS THE PUBLISHING TIMING, NOT THE DELIVERY TIMING.</a:t>
            </a:r>
          </a:p>
          <a:p>
            <a:pPr eaLnBrk="0" hangingPunct="0">
              <a:defRPr/>
            </a:pPr>
            <a:r>
              <a:rPr kumimoji="0" lang="en-US" altLang="ja-JP" sz="800" b="1" dirty="0">
                <a:solidFill>
                  <a:srgbClr val="FF0000"/>
                </a:solidFill>
              </a:rPr>
              <a:t>*FROM THE VIEWPOINT OF SECRET MANAGEMENT MATTERS, DEALERS ARE TREATED AS OUTSIDERS,NOT AS INSIDERS.</a:t>
            </a:r>
          </a:p>
        </p:txBody>
      </p:sp>
      <p:sp>
        <p:nvSpPr>
          <p:cNvPr id="12" name="Rectangle 2073"/>
          <p:cNvSpPr>
            <a:spLocks noChangeArrowheads="1"/>
          </p:cNvSpPr>
          <p:nvPr userDrawn="1"/>
        </p:nvSpPr>
        <p:spPr bwMode="auto">
          <a:xfrm>
            <a:off x="2054225" y="1987550"/>
            <a:ext cx="25193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5300" dirty="0">
                <a:latin typeface="+mj-lt"/>
                <a:ea typeface="ＭＳ 明朝" pitchFamily="17" charset="-128"/>
              </a:rPr>
              <a:t>MODEL :</a:t>
            </a:r>
          </a:p>
        </p:txBody>
      </p:sp>
      <p:sp>
        <p:nvSpPr>
          <p:cNvPr id="13" name="Rectangle 2074"/>
          <p:cNvSpPr>
            <a:spLocks noChangeArrowheads="1"/>
          </p:cNvSpPr>
          <p:nvPr userDrawn="1"/>
        </p:nvSpPr>
        <p:spPr bwMode="auto">
          <a:xfrm>
            <a:off x="2087563" y="4149080"/>
            <a:ext cx="1143000" cy="2286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lIns="12700" tIns="12700" rIns="12700" bIns="12700"/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400" dirty="0">
                <a:latin typeface="+mj-lt"/>
                <a:ea typeface="HG丸ｺﾞｼｯｸM-PRO" pitchFamily="50" charset="-128"/>
              </a:rPr>
              <a:t>Model Code</a:t>
            </a:r>
          </a:p>
        </p:txBody>
      </p:sp>
      <p:sp>
        <p:nvSpPr>
          <p:cNvPr id="14" name="Text Box 34"/>
          <p:cNvSpPr txBox="1">
            <a:spLocks noChangeArrowheads="1"/>
          </p:cNvSpPr>
          <p:nvPr userDrawn="1"/>
        </p:nvSpPr>
        <p:spPr bwMode="auto">
          <a:xfrm>
            <a:off x="7851775" y="55563"/>
            <a:ext cx="1981200" cy="636587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kumimoji="0" lang="en-US" altLang="ja-JP" sz="1400" b="1"/>
              <a:t>CONFIDENTIAL</a:t>
            </a:r>
          </a:p>
          <a:p>
            <a:pPr algn="ctr" eaLnBrk="0" hangingPunct="0">
              <a:defRPr/>
            </a:pPr>
            <a:r>
              <a:rPr kumimoji="0" lang="en-US" altLang="ja-JP" sz="1200"/>
              <a:t>NO 　COPY　 ALLOWED</a:t>
            </a:r>
          </a:p>
          <a:p>
            <a:pPr algn="ctr" eaLnBrk="0" hangingPunct="0">
              <a:defRPr/>
            </a:pPr>
            <a:r>
              <a:rPr kumimoji="0" lang="en-US" altLang="ja-JP" sz="900"/>
              <a:t>YAMAHA　MOTOR　 CO.,　 LTD.</a:t>
            </a:r>
          </a:p>
        </p:txBody>
      </p:sp>
      <p:cxnSp>
        <p:nvCxnSpPr>
          <p:cNvPr id="15" name="直線コネクタ 14"/>
          <p:cNvCxnSpPr/>
          <p:nvPr userDrawn="1"/>
        </p:nvCxnSpPr>
        <p:spPr>
          <a:xfrm flipH="1">
            <a:off x="1712913" y="1876425"/>
            <a:ext cx="1587" cy="443230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068" descr="D:\おおつ\その他\new_logo\YAMAHA LOGO\logo\04c07512.bmp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7800" y="5084763"/>
            <a:ext cx="1908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スライド番号プレースホルダ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B3078-61FA-41D8-864A-703D0DBDDF5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19" name="Text Box 2069"/>
          <p:cNvSpPr txBox="1">
            <a:spLocks noChangeArrowheads="1"/>
          </p:cNvSpPr>
          <p:nvPr userDrawn="1"/>
        </p:nvSpPr>
        <p:spPr bwMode="auto">
          <a:xfrm>
            <a:off x="2000250" y="3253186"/>
            <a:ext cx="3663950" cy="46384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ja-JP" sz="2400" dirty="0" smtClean="0">
                <a:solidFill>
                  <a:srgbClr val="FF0000"/>
                </a:solidFill>
                <a:latin typeface="+mj-lt"/>
                <a:ea typeface="GungsuhChe" pitchFamily="49" charset="-127"/>
                <a:cs typeface="+mn-cs"/>
              </a:rPr>
              <a:t>GLOBAL EMBARGO </a:t>
            </a:r>
            <a:r>
              <a:rPr lang="en-US" altLang="ja-JP" sz="2400" dirty="0">
                <a:solidFill>
                  <a:srgbClr val="FF0000"/>
                </a:solidFill>
                <a:latin typeface="+mj-lt"/>
                <a:ea typeface="GungsuhChe" pitchFamily="49" charset="-127"/>
                <a:cs typeface="+mn-cs"/>
              </a:rPr>
              <a:t>DATE </a:t>
            </a:r>
            <a:r>
              <a:rPr lang="en-US" altLang="ja-JP" sz="2400" dirty="0" smtClean="0">
                <a:solidFill>
                  <a:srgbClr val="FF0000"/>
                </a:solidFill>
                <a:latin typeface="+mj-lt"/>
                <a:ea typeface="GungsuhChe" pitchFamily="49" charset="-127"/>
                <a:cs typeface="+mn-cs"/>
              </a:rPr>
              <a:t>:</a:t>
            </a:r>
            <a:endParaRPr lang="en-US" altLang="ja-JP" sz="2400" dirty="0">
              <a:solidFill>
                <a:srgbClr val="FF000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0" name="テキスト ボックス 9"/>
          <p:cNvSpPr txBox="1"/>
          <p:nvPr userDrawn="1"/>
        </p:nvSpPr>
        <p:spPr>
          <a:xfrm>
            <a:off x="8760420" y="6128463"/>
            <a:ext cx="10725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latin typeface="Calibri" panose="020F0502020204030204" pitchFamily="34" charset="0"/>
              </a:rPr>
              <a:t>YMCP18-009</a:t>
            </a:r>
            <a:endParaRPr kumimoji="1" lang="ja-JP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 userDrawn="1"/>
        </p:nvSpPr>
        <p:spPr bwMode="auto">
          <a:xfrm>
            <a:off x="128588" y="404813"/>
            <a:ext cx="41894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ja-JP" dirty="0" smtClean="0">
                <a:latin typeface="Calibri" panose="020F0502020204030204" pitchFamily="34" charset="0"/>
              </a:rPr>
              <a:t>RIDING POSITION</a:t>
            </a:r>
          </a:p>
        </p:txBody>
      </p:sp>
      <p:sp>
        <p:nvSpPr>
          <p:cNvPr id="3" name="Rectangle 23"/>
          <p:cNvSpPr>
            <a:spLocks noChangeArrowheads="1"/>
          </p:cNvSpPr>
          <p:nvPr userDrawn="1"/>
        </p:nvSpPr>
        <p:spPr bwMode="auto">
          <a:xfrm>
            <a:off x="152400" y="160338"/>
            <a:ext cx="1600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just">
              <a:defRPr/>
            </a:pPr>
            <a:r>
              <a:rPr kumimoji="0" lang="en-US" altLang="ja-JP" sz="1400" dirty="0" smtClean="0">
                <a:latin typeface="Calibri" panose="020F0502020204030204" pitchFamily="34" charset="0"/>
                <a:ea typeface="ＭＳ 明朝" panose="02020609040205080304" pitchFamily="17" charset="-128"/>
              </a:rPr>
              <a:t>Model :</a:t>
            </a:r>
            <a:r>
              <a:rPr kumimoji="0" lang="en-US" altLang="ja-JP" sz="1400" baseline="0" dirty="0" smtClean="0">
                <a:latin typeface="Calibri" panose="020F0502020204030204" pitchFamily="34" charset="0"/>
                <a:ea typeface="ＭＳ 明朝" panose="02020609040205080304" pitchFamily="17" charset="-128"/>
              </a:rPr>
              <a:t> H72</a:t>
            </a:r>
          </a:p>
          <a:p>
            <a:pPr algn="just">
              <a:defRPr/>
            </a:pPr>
            <a:endParaRPr kumimoji="0" lang="en-US" altLang="ja-JP" sz="1000" dirty="0" smtClean="0">
              <a:latin typeface="Calibri" panose="020F0502020204030204" pitchFamily="34" charset="0"/>
              <a:ea typeface="ＭＳ 明朝" panose="02020609040205080304" pitchFamily="17" charset="-128"/>
            </a:endParaRPr>
          </a:p>
        </p:txBody>
      </p:sp>
      <p:sp>
        <p:nvSpPr>
          <p:cNvPr id="4" name="Rectangle 24"/>
          <p:cNvSpPr>
            <a:spLocks noChangeArrowheads="1"/>
          </p:cNvSpPr>
          <p:nvPr userDrawn="1"/>
        </p:nvSpPr>
        <p:spPr bwMode="auto">
          <a:xfrm>
            <a:off x="8229600" y="160338"/>
            <a:ext cx="1447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defRPr/>
            </a:pPr>
            <a:r>
              <a:rPr kumimoji="0" lang="en-US" altLang="ja-JP" sz="1400" smtClean="0">
                <a:latin typeface="Calibri" panose="020F0502020204030204" pitchFamily="34" charset="0"/>
                <a:ea typeface="ＭＳ 明朝" panose="02020609040205080304" pitchFamily="17" charset="-128"/>
              </a:rPr>
              <a:t>CONFIDENTIAL </a:t>
            </a:r>
            <a:endParaRPr kumimoji="0" lang="en-US" altLang="ja-JP" sz="1000" smtClean="0">
              <a:latin typeface="Calibri" panose="020F0502020204030204" pitchFamily="34" charset="0"/>
              <a:ea typeface="ＭＳ 明朝" panose="02020609040205080304" pitchFamily="17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28588" y="404813"/>
            <a:ext cx="9636125" cy="61928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endParaRPr lang="ja-JP" altLang="en-US" smtClean="0"/>
          </a:p>
        </p:txBody>
      </p:sp>
      <p:sp>
        <p:nvSpPr>
          <p:cNvPr id="6" name="スライド番号プレースホル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7EAFA-69E0-4314-9F77-EA1E331FAEC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82089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128588" y="404813"/>
            <a:ext cx="9636125" cy="61928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128588" y="436544"/>
            <a:ext cx="4595812" cy="3715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dirty="0" smtClean="0">
                <a:latin typeface="+mj-lt"/>
                <a:ea typeface="ＭＳ Ｐゴシック" charset="-128"/>
                <a:cs typeface="+mn-cs"/>
              </a:rPr>
              <a:t>EMBARGO AND LOCAL RELEASE</a:t>
            </a:r>
            <a:r>
              <a:rPr lang="en-US" altLang="ja-JP" baseline="0" dirty="0" smtClean="0">
                <a:latin typeface="+mj-lt"/>
                <a:ea typeface="ＭＳ Ｐゴシック" charset="-128"/>
                <a:cs typeface="+mn-cs"/>
              </a:rPr>
              <a:t> DATE CHART</a:t>
            </a:r>
            <a:endParaRPr lang="en-US" altLang="ja-JP" dirty="0">
              <a:latin typeface="+mj-lt"/>
              <a:ea typeface="ＭＳ Ｐゴシック" charset="-128"/>
              <a:cs typeface="+mn-cs"/>
            </a:endParaRPr>
          </a:p>
        </p:txBody>
      </p:sp>
      <p:sp>
        <p:nvSpPr>
          <p:cNvPr id="5" name="Rectangle 23"/>
          <p:cNvSpPr>
            <a:spLocks noChangeArrowheads="1"/>
          </p:cNvSpPr>
          <p:nvPr userDrawn="1"/>
        </p:nvSpPr>
        <p:spPr bwMode="auto">
          <a:xfrm>
            <a:off x="152400" y="160338"/>
            <a:ext cx="16002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400" dirty="0">
                <a:latin typeface="+mj-lt"/>
                <a:ea typeface="ＭＳ 明朝" pitchFamily="17" charset="-128"/>
                <a:cs typeface="+mn-cs"/>
              </a:rPr>
              <a:t>Model </a:t>
            </a:r>
            <a:r>
              <a:rPr kumimoji="0" lang="en-US" altLang="ja-JP" sz="1400" dirty="0" smtClean="0">
                <a:latin typeface="+mj-lt"/>
                <a:ea typeface="ＭＳ 明朝" pitchFamily="17" charset="-128"/>
                <a:cs typeface="+mn-cs"/>
              </a:rPr>
              <a:t>: H72</a:t>
            </a: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ja-JP" sz="1400" dirty="0" smtClean="0">
              <a:latin typeface="+mj-lt"/>
              <a:ea typeface="ＭＳ 明朝" pitchFamily="17" charset="-128"/>
              <a:cs typeface="+mn-cs"/>
            </a:endParaRP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ja-JP" sz="1000" dirty="0">
              <a:latin typeface="+mj-lt"/>
              <a:ea typeface="ＭＳ 明朝" pitchFamily="17" charset="-128"/>
              <a:cs typeface="+mn-cs"/>
            </a:endParaRPr>
          </a:p>
        </p:txBody>
      </p:sp>
      <p:sp>
        <p:nvSpPr>
          <p:cNvPr id="6" name="Rectangle 24"/>
          <p:cNvSpPr>
            <a:spLocks noChangeArrowheads="1"/>
          </p:cNvSpPr>
          <p:nvPr userDrawn="1"/>
        </p:nvSpPr>
        <p:spPr bwMode="auto">
          <a:xfrm>
            <a:off x="8229600" y="176213"/>
            <a:ext cx="14478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400" dirty="0">
                <a:latin typeface="+mj-lt"/>
                <a:ea typeface="ＭＳ 明朝" pitchFamily="17" charset="-128"/>
                <a:cs typeface="+mn-cs"/>
              </a:rPr>
              <a:t>CONFIDENTIAL </a:t>
            </a:r>
            <a:endParaRPr kumimoji="0" lang="en-US" altLang="ja-JP" sz="1000" dirty="0">
              <a:latin typeface="+mj-lt"/>
              <a:ea typeface="ＭＳ 明朝" pitchFamily="17" charset="-128"/>
              <a:cs typeface="+mn-cs"/>
            </a:endParaRP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7C932E69-B80B-4ED0-9056-8A3635A55B4C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37231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128588" y="404813"/>
            <a:ext cx="9636125" cy="61928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128588" y="436563"/>
            <a:ext cx="4189412" cy="3714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dirty="0">
                <a:latin typeface="+mj-lt"/>
              </a:rPr>
              <a:t>TABLE OF CONTENTS</a:t>
            </a:r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246063" y="1026940"/>
            <a:ext cx="4018834" cy="161800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dirty="0" smtClean="0">
                <a:latin typeface="+mj-lt"/>
              </a:rPr>
              <a:t>Concept ………………………………………………..</a:t>
            </a:r>
          </a:p>
          <a:p>
            <a:pPr>
              <a:spcBef>
                <a:spcPct val="50000"/>
              </a:spcBef>
              <a:defRPr/>
            </a:pPr>
            <a:r>
              <a:rPr lang="en-US" altLang="ja-JP" dirty="0" smtClean="0">
                <a:latin typeface="+mj-lt"/>
              </a:rPr>
              <a:t>Feature map…………………………………….…… </a:t>
            </a:r>
            <a:endParaRPr lang="en-US" altLang="ja-JP" dirty="0">
              <a:latin typeface="+mj-lt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ja-JP" dirty="0">
                <a:latin typeface="+mj-lt"/>
              </a:rPr>
              <a:t>Chassis </a:t>
            </a:r>
            <a:r>
              <a:rPr lang="en-US" altLang="ja-JP" dirty="0" smtClean="0">
                <a:latin typeface="+mj-lt"/>
              </a:rPr>
              <a:t>…………………………………………………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>
                <a:latin typeface="Calibri" panose="020F0502020204030204" pitchFamily="34" charset="0"/>
              </a:rPr>
              <a:t>Electric…………………….……………………………</a:t>
            </a:r>
          </a:p>
        </p:txBody>
      </p:sp>
      <p:sp>
        <p:nvSpPr>
          <p:cNvPr id="5" name="Rectangle 23"/>
          <p:cNvSpPr>
            <a:spLocks noChangeArrowheads="1"/>
          </p:cNvSpPr>
          <p:nvPr userDrawn="1"/>
        </p:nvSpPr>
        <p:spPr bwMode="auto">
          <a:xfrm>
            <a:off x="152400" y="160338"/>
            <a:ext cx="16002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400" dirty="0">
                <a:latin typeface="+mj-lt"/>
                <a:ea typeface="ＭＳ 明朝" pitchFamily="17" charset="-128"/>
              </a:rPr>
              <a:t>Model </a:t>
            </a:r>
            <a:r>
              <a:rPr kumimoji="0" lang="en-US" altLang="ja-JP" sz="1400" dirty="0" smtClean="0">
                <a:latin typeface="+mj-lt"/>
                <a:ea typeface="ＭＳ 明朝" pitchFamily="17" charset="-128"/>
              </a:rPr>
              <a:t>: H72</a:t>
            </a:r>
            <a:endParaRPr kumimoji="0" lang="en-US" altLang="ja-JP" sz="1000" dirty="0">
              <a:latin typeface="+mj-lt"/>
              <a:ea typeface="ＭＳ 明朝" pitchFamily="17" charset="-128"/>
            </a:endParaRPr>
          </a:p>
        </p:txBody>
      </p:sp>
      <p:sp>
        <p:nvSpPr>
          <p:cNvPr id="6" name="Rectangle 24"/>
          <p:cNvSpPr>
            <a:spLocks noChangeArrowheads="1"/>
          </p:cNvSpPr>
          <p:nvPr userDrawn="1"/>
        </p:nvSpPr>
        <p:spPr bwMode="auto">
          <a:xfrm>
            <a:off x="8229600" y="176213"/>
            <a:ext cx="14478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400" dirty="0">
                <a:latin typeface="+mj-lt"/>
                <a:ea typeface="ＭＳ 明朝" pitchFamily="17" charset="-128"/>
              </a:rPr>
              <a:t>CONFIDENTIAL </a:t>
            </a:r>
            <a:endParaRPr kumimoji="0" lang="en-US" altLang="ja-JP" sz="1000" dirty="0">
              <a:latin typeface="+mj-lt"/>
              <a:ea typeface="ＭＳ 明朝" pitchFamily="17" charset="-128"/>
            </a:endParaRP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3C17F-FE1A-4245-B606-EE41A5721CE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3"/>
          <p:cNvSpPr txBox="1">
            <a:spLocks noChangeArrowheads="1"/>
          </p:cNvSpPr>
          <p:nvPr userDrawn="1"/>
        </p:nvSpPr>
        <p:spPr bwMode="auto">
          <a:xfrm>
            <a:off x="107950" y="2997200"/>
            <a:ext cx="7724775" cy="288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ja-JP" sz="1400" dirty="0">
                <a:latin typeface="Calibri" pitchFamily="34" charset="0"/>
              </a:rPr>
              <a:t>ENGINE CONCEPT</a:t>
            </a:r>
          </a:p>
          <a:p>
            <a:pPr>
              <a:defRPr/>
            </a:pPr>
            <a:endParaRPr lang="en-US" altLang="ja-JP" sz="1200" dirty="0">
              <a:latin typeface="Calibri" pitchFamily="34" charset="0"/>
            </a:endParaRPr>
          </a:p>
          <a:p>
            <a:pPr>
              <a:defRPr/>
            </a:pPr>
            <a:endParaRPr lang="en-US" altLang="ja-JP" sz="1200" dirty="0">
              <a:latin typeface="Calibri" pitchFamily="34" charset="0"/>
            </a:endParaRPr>
          </a:p>
          <a:p>
            <a:pPr>
              <a:defRPr/>
            </a:pPr>
            <a:endParaRPr lang="ja-JP" altLang="en-US" sz="1400" dirty="0">
              <a:latin typeface="Calibri" pitchFamily="34" charset="0"/>
            </a:endParaRPr>
          </a:p>
        </p:txBody>
      </p:sp>
      <p:sp>
        <p:nvSpPr>
          <p:cNvPr id="3" name="テキスト ボックス 4"/>
          <p:cNvSpPr txBox="1">
            <a:spLocks noChangeArrowheads="1"/>
          </p:cNvSpPr>
          <p:nvPr userDrawn="1"/>
        </p:nvSpPr>
        <p:spPr bwMode="auto">
          <a:xfrm>
            <a:off x="107950" y="4221163"/>
            <a:ext cx="7724775" cy="288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ja-JP" sz="1400" dirty="0">
                <a:latin typeface="Calibri" pitchFamily="34" charset="0"/>
              </a:rPr>
              <a:t>CHASSIS CONCEPT</a:t>
            </a:r>
          </a:p>
        </p:txBody>
      </p:sp>
      <p:sp>
        <p:nvSpPr>
          <p:cNvPr id="4" name="テキスト ボックス 5"/>
          <p:cNvSpPr txBox="1">
            <a:spLocks noChangeArrowheads="1"/>
          </p:cNvSpPr>
          <p:nvPr userDrawn="1"/>
        </p:nvSpPr>
        <p:spPr bwMode="auto">
          <a:xfrm>
            <a:off x="107950" y="5445125"/>
            <a:ext cx="7724775" cy="2873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ja-JP" sz="1400" dirty="0">
                <a:latin typeface="Calibri" pitchFamily="34" charset="0"/>
              </a:rPr>
              <a:t>ELECTRICAL CONCEPT</a:t>
            </a:r>
          </a:p>
        </p:txBody>
      </p:sp>
      <p:sp>
        <p:nvSpPr>
          <p:cNvPr id="5" name="テキスト ボックス 4"/>
          <p:cNvSpPr txBox="1"/>
          <p:nvPr userDrawn="1"/>
        </p:nvSpPr>
        <p:spPr>
          <a:xfrm>
            <a:off x="107950" y="404813"/>
            <a:ext cx="9669463" cy="28892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>
                <a:latin typeface="+mn-lt"/>
                <a:ea typeface="+mn-ea"/>
              </a:rPr>
              <a:t>MODEL CONCEPT</a:t>
            </a:r>
            <a:endParaRPr lang="ja-JP" altLang="en-US" sz="1400" dirty="0">
              <a:latin typeface="+mn-lt"/>
              <a:ea typeface="+mn-ea"/>
            </a:endParaRPr>
          </a:p>
        </p:txBody>
      </p:sp>
      <p:sp>
        <p:nvSpPr>
          <p:cNvPr id="6" name="テキスト ボックス 5"/>
          <p:cNvSpPr txBox="1"/>
          <p:nvPr userDrawn="1"/>
        </p:nvSpPr>
        <p:spPr>
          <a:xfrm>
            <a:off x="107950" y="693738"/>
            <a:ext cx="9669463" cy="10064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400" dirty="0">
              <a:latin typeface="+mj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400" dirty="0">
              <a:latin typeface="+mn-lt"/>
              <a:ea typeface="+mn-ea"/>
            </a:endParaRPr>
          </a:p>
        </p:txBody>
      </p:sp>
      <p:sp>
        <p:nvSpPr>
          <p:cNvPr id="7" name="テキスト ボックス 8"/>
          <p:cNvSpPr txBox="1">
            <a:spLocks noChangeArrowheads="1"/>
          </p:cNvSpPr>
          <p:nvPr userDrawn="1"/>
        </p:nvSpPr>
        <p:spPr bwMode="auto">
          <a:xfrm>
            <a:off x="107950" y="1773238"/>
            <a:ext cx="7724775" cy="288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ja-JP" sz="1400" dirty="0" smtClean="0">
                <a:latin typeface="Calibri" pitchFamily="34" charset="0"/>
              </a:rPr>
              <a:t>STYLING </a:t>
            </a:r>
            <a:r>
              <a:rPr lang="en-US" altLang="ja-JP" sz="1400" dirty="0">
                <a:latin typeface="Calibri" pitchFamily="34" charset="0"/>
              </a:rPr>
              <a:t>CONCEPT</a:t>
            </a:r>
          </a:p>
        </p:txBody>
      </p:sp>
      <p:sp>
        <p:nvSpPr>
          <p:cNvPr id="8" name="テキスト ボックス 9"/>
          <p:cNvSpPr txBox="1">
            <a:spLocks noChangeArrowheads="1"/>
          </p:cNvSpPr>
          <p:nvPr userDrawn="1"/>
        </p:nvSpPr>
        <p:spPr bwMode="auto">
          <a:xfrm>
            <a:off x="107950" y="2062163"/>
            <a:ext cx="7724775" cy="863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altLang="ja-JP" sz="1200" dirty="0">
              <a:latin typeface="Calibri" pitchFamily="34" charset="0"/>
            </a:endParaRPr>
          </a:p>
        </p:txBody>
      </p:sp>
      <p:sp>
        <p:nvSpPr>
          <p:cNvPr id="9" name="テキスト ボックス 10"/>
          <p:cNvSpPr txBox="1">
            <a:spLocks noChangeArrowheads="1"/>
          </p:cNvSpPr>
          <p:nvPr userDrawn="1"/>
        </p:nvSpPr>
        <p:spPr bwMode="auto">
          <a:xfrm>
            <a:off x="7905750" y="1781175"/>
            <a:ext cx="1871663" cy="279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ja-JP" sz="1400" dirty="0">
                <a:latin typeface="Calibri" pitchFamily="34" charset="0"/>
              </a:rPr>
              <a:t>COLORING</a:t>
            </a:r>
          </a:p>
        </p:txBody>
      </p:sp>
      <p:sp>
        <p:nvSpPr>
          <p:cNvPr id="10" name="テキスト ボックス 11"/>
          <p:cNvSpPr txBox="1">
            <a:spLocks noChangeArrowheads="1"/>
          </p:cNvSpPr>
          <p:nvPr userDrawn="1"/>
        </p:nvSpPr>
        <p:spPr bwMode="auto">
          <a:xfrm>
            <a:off x="7905750" y="2060575"/>
            <a:ext cx="1871663" cy="45370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altLang="ja-JP" sz="1200">
              <a:latin typeface="Calibri" pitchFamily="34" charset="0"/>
            </a:endParaRPr>
          </a:p>
        </p:txBody>
      </p:sp>
      <p:sp>
        <p:nvSpPr>
          <p:cNvPr id="11" name="テキスト ボックス 12"/>
          <p:cNvSpPr txBox="1">
            <a:spLocks noChangeArrowheads="1"/>
          </p:cNvSpPr>
          <p:nvPr userDrawn="1"/>
        </p:nvSpPr>
        <p:spPr bwMode="auto">
          <a:xfrm>
            <a:off x="107950" y="3286125"/>
            <a:ext cx="7724775" cy="863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altLang="ja-JP" sz="1200" dirty="0">
              <a:latin typeface="Calibri" pitchFamily="34" charset="0"/>
            </a:endParaRPr>
          </a:p>
          <a:p>
            <a:pPr>
              <a:defRPr/>
            </a:pPr>
            <a:endParaRPr lang="en-US" altLang="ja-JP" sz="1200" dirty="0">
              <a:latin typeface="Calibri" pitchFamily="34" charset="0"/>
            </a:endParaRPr>
          </a:p>
          <a:p>
            <a:pPr>
              <a:defRPr/>
            </a:pPr>
            <a:endParaRPr lang="en-US" altLang="ja-JP" sz="1200" dirty="0">
              <a:latin typeface="Calibri" pitchFamily="34" charset="0"/>
            </a:endParaRPr>
          </a:p>
          <a:p>
            <a:pPr>
              <a:defRPr/>
            </a:pPr>
            <a:endParaRPr lang="ja-JP" altLang="en-US" sz="1400" dirty="0">
              <a:latin typeface="Calibri" pitchFamily="34" charset="0"/>
            </a:endParaRPr>
          </a:p>
        </p:txBody>
      </p:sp>
      <p:sp>
        <p:nvSpPr>
          <p:cNvPr id="12" name="テキスト ボックス 13"/>
          <p:cNvSpPr txBox="1">
            <a:spLocks noChangeArrowheads="1"/>
          </p:cNvSpPr>
          <p:nvPr userDrawn="1"/>
        </p:nvSpPr>
        <p:spPr bwMode="auto">
          <a:xfrm>
            <a:off x="107950" y="4510088"/>
            <a:ext cx="7724775" cy="863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altLang="ja-JP" sz="1200" dirty="0">
              <a:latin typeface="Calibri" pitchFamily="34" charset="0"/>
            </a:endParaRPr>
          </a:p>
        </p:txBody>
      </p:sp>
      <p:sp>
        <p:nvSpPr>
          <p:cNvPr id="13" name="テキスト ボックス 14"/>
          <p:cNvSpPr txBox="1">
            <a:spLocks noChangeArrowheads="1"/>
          </p:cNvSpPr>
          <p:nvPr userDrawn="1"/>
        </p:nvSpPr>
        <p:spPr bwMode="auto">
          <a:xfrm>
            <a:off x="107950" y="5732463"/>
            <a:ext cx="7724775" cy="8651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altLang="ja-JP" sz="1200">
              <a:latin typeface="Calibri" pitchFamily="34" charset="0"/>
            </a:endParaRPr>
          </a:p>
        </p:txBody>
      </p:sp>
      <p:sp>
        <p:nvSpPr>
          <p:cNvPr id="14" name="Rectangle 23"/>
          <p:cNvSpPr>
            <a:spLocks noChangeArrowheads="1"/>
          </p:cNvSpPr>
          <p:nvPr userDrawn="1"/>
        </p:nvSpPr>
        <p:spPr bwMode="auto">
          <a:xfrm>
            <a:off x="152400" y="160338"/>
            <a:ext cx="16002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400" dirty="0">
                <a:latin typeface="+mj-lt"/>
                <a:ea typeface="ＭＳ 明朝" pitchFamily="17" charset="-128"/>
              </a:rPr>
              <a:t>Model </a:t>
            </a:r>
            <a:r>
              <a:rPr kumimoji="0" lang="en-US" altLang="ja-JP" sz="1400" dirty="0" smtClean="0">
                <a:latin typeface="+mj-lt"/>
                <a:ea typeface="ＭＳ 明朝" pitchFamily="17" charset="-128"/>
              </a:rPr>
              <a:t>: H72</a:t>
            </a: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ja-JP" sz="1000" dirty="0">
              <a:latin typeface="+mj-lt"/>
              <a:ea typeface="ＭＳ 明朝" pitchFamily="17" charset="-128"/>
            </a:endParaRPr>
          </a:p>
        </p:txBody>
      </p:sp>
      <p:sp>
        <p:nvSpPr>
          <p:cNvPr id="15" name="Rectangle 24"/>
          <p:cNvSpPr>
            <a:spLocks noChangeArrowheads="1"/>
          </p:cNvSpPr>
          <p:nvPr userDrawn="1"/>
        </p:nvSpPr>
        <p:spPr bwMode="auto">
          <a:xfrm>
            <a:off x="8229600" y="160338"/>
            <a:ext cx="14478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400" dirty="0">
                <a:latin typeface="+mj-lt"/>
                <a:ea typeface="ＭＳ 明朝" pitchFamily="17" charset="-128"/>
              </a:rPr>
              <a:t>CONFIDENTIAL </a:t>
            </a:r>
            <a:endParaRPr kumimoji="0" lang="en-US" altLang="ja-JP" sz="1000" dirty="0">
              <a:latin typeface="+mj-lt"/>
              <a:ea typeface="ＭＳ 明朝" pitchFamily="17" charset="-128"/>
            </a:endParaRPr>
          </a:p>
        </p:txBody>
      </p:sp>
      <p:sp>
        <p:nvSpPr>
          <p:cNvPr id="17" name="スライド番号プレースホルダ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6452D-06F5-43B8-B094-EAFA17556E8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 userDrawn="1"/>
        </p:nvSpPr>
        <p:spPr bwMode="auto">
          <a:xfrm>
            <a:off x="128588" y="404813"/>
            <a:ext cx="4189412" cy="3714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dirty="0">
                <a:latin typeface="+mj-lt"/>
              </a:rPr>
              <a:t>FEATURE MAP</a:t>
            </a:r>
          </a:p>
        </p:txBody>
      </p:sp>
      <p:sp>
        <p:nvSpPr>
          <p:cNvPr id="3" name="Rectangle 23"/>
          <p:cNvSpPr>
            <a:spLocks noChangeArrowheads="1"/>
          </p:cNvSpPr>
          <p:nvPr userDrawn="1"/>
        </p:nvSpPr>
        <p:spPr bwMode="auto">
          <a:xfrm>
            <a:off x="152400" y="160338"/>
            <a:ext cx="16002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400" dirty="0" smtClean="0">
                <a:latin typeface="+mj-lt"/>
                <a:ea typeface="ＭＳ 明朝" pitchFamily="17" charset="-128"/>
              </a:rPr>
              <a:t>Model : H72</a:t>
            </a:r>
            <a:endParaRPr kumimoji="0" lang="en-US" altLang="ja-JP" sz="1000" dirty="0">
              <a:latin typeface="+mj-lt"/>
              <a:ea typeface="ＭＳ 明朝" pitchFamily="17" charset="-128"/>
            </a:endParaRPr>
          </a:p>
        </p:txBody>
      </p:sp>
      <p:sp>
        <p:nvSpPr>
          <p:cNvPr id="4" name="Rectangle 24"/>
          <p:cNvSpPr>
            <a:spLocks noChangeArrowheads="1"/>
          </p:cNvSpPr>
          <p:nvPr userDrawn="1"/>
        </p:nvSpPr>
        <p:spPr bwMode="auto">
          <a:xfrm>
            <a:off x="8229600" y="160338"/>
            <a:ext cx="14478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400" dirty="0">
                <a:latin typeface="+mj-lt"/>
                <a:ea typeface="ＭＳ 明朝" pitchFamily="17" charset="-128"/>
              </a:rPr>
              <a:t>CONFIDENTIAL </a:t>
            </a:r>
            <a:endParaRPr kumimoji="0" lang="en-US" altLang="ja-JP" sz="1000" dirty="0">
              <a:latin typeface="+mj-lt"/>
              <a:ea typeface="ＭＳ 明朝" pitchFamily="17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28588" y="404813"/>
            <a:ext cx="9636125" cy="61928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7EFA4-9DF0-4F50-84B3-17A4A5F08A0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 userDrawn="1"/>
        </p:nvSpPr>
        <p:spPr bwMode="auto">
          <a:xfrm>
            <a:off x="128588" y="404813"/>
            <a:ext cx="4189412" cy="3714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dirty="0" smtClean="0">
                <a:latin typeface="+mj-lt"/>
              </a:rPr>
              <a:t>DIMENSION </a:t>
            </a:r>
            <a:r>
              <a:rPr lang="en-US" altLang="ja-JP" dirty="0">
                <a:latin typeface="+mj-lt"/>
              </a:rPr>
              <a:t>MAP</a:t>
            </a:r>
          </a:p>
        </p:txBody>
      </p:sp>
      <p:sp>
        <p:nvSpPr>
          <p:cNvPr id="3" name="Rectangle 23"/>
          <p:cNvSpPr>
            <a:spLocks noChangeArrowheads="1"/>
          </p:cNvSpPr>
          <p:nvPr userDrawn="1"/>
        </p:nvSpPr>
        <p:spPr bwMode="auto">
          <a:xfrm>
            <a:off x="152400" y="160338"/>
            <a:ext cx="16002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400" dirty="0">
                <a:latin typeface="+mj-lt"/>
                <a:ea typeface="ＭＳ 明朝" pitchFamily="17" charset="-128"/>
              </a:rPr>
              <a:t>Model </a:t>
            </a:r>
            <a:r>
              <a:rPr kumimoji="0" lang="en-US" altLang="ja-JP" sz="1400" dirty="0" smtClean="0">
                <a:latin typeface="+mj-lt"/>
                <a:ea typeface="ＭＳ 明朝" pitchFamily="17" charset="-128"/>
              </a:rPr>
              <a:t>: H72</a:t>
            </a: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ja-JP" sz="1000" dirty="0">
              <a:latin typeface="+mj-lt"/>
              <a:ea typeface="ＭＳ 明朝" pitchFamily="17" charset="-128"/>
            </a:endParaRPr>
          </a:p>
        </p:txBody>
      </p:sp>
      <p:sp>
        <p:nvSpPr>
          <p:cNvPr id="4" name="Rectangle 24"/>
          <p:cNvSpPr>
            <a:spLocks noChangeArrowheads="1"/>
          </p:cNvSpPr>
          <p:nvPr userDrawn="1"/>
        </p:nvSpPr>
        <p:spPr bwMode="auto">
          <a:xfrm>
            <a:off x="8229600" y="160338"/>
            <a:ext cx="14478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400" dirty="0">
                <a:latin typeface="+mj-lt"/>
                <a:ea typeface="ＭＳ 明朝" pitchFamily="17" charset="-128"/>
              </a:rPr>
              <a:t>CONFIDENTIAL </a:t>
            </a:r>
            <a:endParaRPr kumimoji="0" lang="en-US" altLang="ja-JP" sz="1000" dirty="0">
              <a:latin typeface="+mj-lt"/>
              <a:ea typeface="ＭＳ 明朝" pitchFamily="17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28588" y="404813"/>
            <a:ext cx="9636125" cy="61928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A1EB8-0E7C-49E0-8247-43E306BE73A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 userDrawn="1"/>
        </p:nvSpPr>
        <p:spPr>
          <a:xfrm>
            <a:off x="128588" y="765175"/>
            <a:ext cx="4773612" cy="28733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>
                <a:latin typeface="+mn-lt"/>
                <a:ea typeface="+mn-ea"/>
              </a:rPr>
              <a:t>Theme </a:t>
            </a:r>
            <a:endParaRPr lang="ja-JP" altLang="en-US" sz="1400" dirty="0">
              <a:latin typeface="+mn-lt"/>
              <a:ea typeface="+mn-ea"/>
            </a:endParaRPr>
          </a:p>
        </p:txBody>
      </p:sp>
      <p:sp>
        <p:nvSpPr>
          <p:cNvPr id="4" name="テキスト ボックス 3"/>
          <p:cNvSpPr txBox="1"/>
          <p:nvPr userDrawn="1"/>
        </p:nvSpPr>
        <p:spPr>
          <a:xfrm>
            <a:off x="128588" y="1125538"/>
            <a:ext cx="4773612" cy="28733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>
                <a:latin typeface="+mn-lt"/>
                <a:ea typeface="+mn-ea"/>
              </a:rPr>
              <a:t>Target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400" dirty="0">
              <a:latin typeface="+mn-lt"/>
              <a:ea typeface="+mn-ea"/>
            </a:endParaRPr>
          </a:p>
        </p:txBody>
      </p:sp>
      <p:sp>
        <p:nvSpPr>
          <p:cNvPr id="5" name="テキスト ボックス 4"/>
          <p:cNvSpPr txBox="1"/>
          <p:nvPr userDrawn="1"/>
        </p:nvSpPr>
        <p:spPr>
          <a:xfrm>
            <a:off x="4953000" y="404813"/>
            <a:ext cx="4824413" cy="100806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>
                <a:latin typeface="+mn-lt"/>
                <a:ea typeface="+mn-ea"/>
              </a:rPr>
              <a:t>Content</a:t>
            </a:r>
          </a:p>
        </p:txBody>
      </p:sp>
      <p:sp>
        <p:nvSpPr>
          <p:cNvPr id="6" name="テキスト ボックス 5"/>
          <p:cNvSpPr txBox="1"/>
          <p:nvPr userDrawn="1"/>
        </p:nvSpPr>
        <p:spPr>
          <a:xfrm>
            <a:off x="128588" y="1484313"/>
            <a:ext cx="9648825" cy="38893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latin typeface="+mn-lt"/>
              <a:ea typeface="+mn-ea"/>
            </a:endParaRPr>
          </a:p>
        </p:txBody>
      </p:sp>
      <p:sp>
        <p:nvSpPr>
          <p:cNvPr id="7" name="テキスト ボックス 6"/>
          <p:cNvSpPr txBox="1"/>
          <p:nvPr userDrawn="1"/>
        </p:nvSpPr>
        <p:spPr>
          <a:xfrm>
            <a:off x="128588" y="404813"/>
            <a:ext cx="4773612" cy="28892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>
                <a:latin typeface="+mn-lt"/>
                <a:ea typeface="+mn-ea"/>
              </a:rPr>
              <a:t>Part </a:t>
            </a:r>
            <a:endParaRPr lang="ja-JP" altLang="en-US" sz="1400" dirty="0">
              <a:latin typeface="+mn-lt"/>
              <a:ea typeface="+mn-ea"/>
            </a:endParaRPr>
          </a:p>
        </p:txBody>
      </p:sp>
      <p:sp>
        <p:nvSpPr>
          <p:cNvPr id="8" name="テキスト ボックス 7"/>
          <p:cNvSpPr txBox="1"/>
          <p:nvPr userDrawn="1"/>
        </p:nvSpPr>
        <p:spPr>
          <a:xfrm>
            <a:off x="128588" y="5445125"/>
            <a:ext cx="5903912" cy="115252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>
                <a:latin typeface="+mn-lt"/>
                <a:ea typeface="+mn-ea"/>
              </a:rPr>
              <a:t>Performance for customer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latin typeface="+mn-lt"/>
              <a:ea typeface="+mn-ea"/>
            </a:endParaRPr>
          </a:p>
        </p:txBody>
      </p:sp>
      <p:cxnSp>
        <p:nvCxnSpPr>
          <p:cNvPr id="9" name="直線コネクタ 8"/>
          <p:cNvCxnSpPr/>
          <p:nvPr userDrawn="1"/>
        </p:nvCxnSpPr>
        <p:spPr>
          <a:xfrm>
            <a:off x="849313" y="404813"/>
            <a:ext cx="0" cy="2889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 userDrawn="1"/>
        </p:nvCxnSpPr>
        <p:spPr>
          <a:xfrm>
            <a:off x="849313" y="765175"/>
            <a:ext cx="0" cy="2873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 userDrawn="1"/>
        </p:nvCxnSpPr>
        <p:spPr>
          <a:xfrm>
            <a:off x="849313" y="1125538"/>
            <a:ext cx="0" cy="2873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 userDrawn="1"/>
        </p:nvCxnSpPr>
        <p:spPr>
          <a:xfrm>
            <a:off x="4953000" y="693738"/>
            <a:ext cx="482441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 userDrawn="1"/>
        </p:nvCxnSpPr>
        <p:spPr>
          <a:xfrm>
            <a:off x="128588" y="5732463"/>
            <a:ext cx="59039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 userDrawn="1"/>
        </p:nvSpPr>
        <p:spPr>
          <a:xfrm>
            <a:off x="6084888" y="5445125"/>
            <a:ext cx="3692525" cy="115252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>
                <a:latin typeface="+mn-lt"/>
                <a:ea typeface="+mn-ea"/>
              </a:rPr>
              <a:t>Service Tip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latin typeface="+mn-lt"/>
              <a:ea typeface="+mn-ea"/>
            </a:endParaRPr>
          </a:p>
        </p:txBody>
      </p:sp>
      <p:cxnSp>
        <p:nvCxnSpPr>
          <p:cNvPr id="15" name="直線コネクタ 14"/>
          <p:cNvCxnSpPr/>
          <p:nvPr userDrawn="1"/>
        </p:nvCxnSpPr>
        <p:spPr>
          <a:xfrm>
            <a:off x="6084888" y="5732463"/>
            <a:ext cx="36925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3"/>
          <p:cNvSpPr>
            <a:spLocks noChangeArrowheads="1"/>
          </p:cNvSpPr>
          <p:nvPr userDrawn="1"/>
        </p:nvSpPr>
        <p:spPr bwMode="auto">
          <a:xfrm>
            <a:off x="152400" y="150813"/>
            <a:ext cx="5016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400" b="0" dirty="0">
                <a:latin typeface="+mj-lt"/>
                <a:ea typeface="ＭＳ 明朝" pitchFamily="17" charset="-128"/>
              </a:rPr>
              <a:t>Model </a:t>
            </a:r>
            <a:r>
              <a:rPr kumimoji="0" lang="en-US" altLang="ja-JP" sz="1400" b="0" dirty="0" smtClean="0">
                <a:latin typeface="+mj-lt"/>
                <a:ea typeface="ＭＳ 明朝" pitchFamily="17" charset="-128"/>
              </a:rPr>
              <a:t>:</a:t>
            </a:r>
            <a:r>
              <a:rPr kumimoji="0" lang="ja-JP" altLang="en-US" sz="1400" b="0" baseline="0" dirty="0" smtClean="0">
                <a:latin typeface="+mj-lt"/>
                <a:ea typeface="+mj-ea"/>
              </a:rPr>
              <a:t> </a:t>
            </a:r>
            <a:r>
              <a:rPr kumimoji="0" lang="en-US" altLang="ja-JP" sz="1400" b="0" baseline="0" dirty="0" smtClean="0">
                <a:latin typeface="+mj-lt"/>
                <a:ea typeface="+mj-ea"/>
              </a:rPr>
              <a:t>H72</a:t>
            </a:r>
            <a:endParaRPr kumimoji="0" lang="en-US" altLang="ja-JP" sz="1000" b="0" dirty="0">
              <a:latin typeface="+mj-lt"/>
              <a:ea typeface="+mj-ea"/>
            </a:endParaRPr>
          </a:p>
        </p:txBody>
      </p:sp>
      <p:sp>
        <p:nvSpPr>
          <p:cNvPr id="17" name="Rectangle 24"/>
          <p:cNvSpPr>
            <a:spLocks noChangeArrowheads="1"/>
          </p:cNvSpPr>
          <p:nvPr userDrawn="1"/>
        </p:nvSpPr>
        <p:spPr bwMode="auto">
          <a:xfrm>
            <a:off x="8229600" y="160338"/>
            <a:ext cx="14478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400" dirty="0">
                <a:latin typeface="+mj-lt"/>
                <a:ea typeface="ＭＳ 明朝" pitchFamily="17" charset="-128"/>
              </a:rPr>
              <a:t>CONFIDENTIAL </a:t>
            </a:r>
            <a:endParaRPr kumimoji="0" lang="en-US" altLang="ja-JP" sz="1000" dirty="0">
              <a:latin typeface="+mj-lt"/>
              <a:ea typeface="ＭＳ 明朝" pitchFamily="17" charset="-128"/>
            </a:endParaRPr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7E3F7-1559-4E05-B9D1-E5C42DB123B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 userDrawn="1"/>
        </p:nvSpPr>
        <p:spPr bwMode="auto">
          <a:xfrm>
            <a:off x="128588" y="404813"/>
            <a:ext cx="4189412" cy="3714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dirty="0">
                <a:latin typeface="+mj-lt"/>
              </a:rPr>
              <a:t>SERVICE TIP</a:t>
            </a:r>
          </a:p>
        </p:txBody>
      </p:sp>
      <p:sp>
        <p:nvSpPr>
          <p:cNvPr id="3" name="Rectangle 24"/>
          <p:cNvSpPr>
            <a:spLocks noChangeArrowheads="1"/>
          </p:cNvSpPr>
          <p:nvPr userDrawn="1"/>
        </p:nvSpPr>
        <p:spPr bwMode="auto">
          <a:xfrm>
            <a:off x="8229600" y="160338"/>
            <a:ext cx="14478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400" dirty="0">
                <a:latin typeface="+mj-lt"/>
                <a:ea typeface="ＭＳ 明朝" pitchFamily="17" charset="-128"/>
              </a:rPr>
              <a:t>CONFIDENTIAL </a:t>
            </a:r>
            <a:endParaRPr kumimoji="0" lang="en-US" altLang="ja-JP" sz="1000" dirty="0">
              <a:latin typeface="+mj-lt"/>
              <a:ea typeface="ＭＳ 明朝" pitchFamily="17" charset="-128"/>
            </a:endParaRPr>
          </a:p>
        </p:txBody>
      </p:sp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128588" y="404813"/>
            <a:ext cx="9636125" cy="61928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Rectangle 23"/>
          <p:cNvSpPr>
            <a:spLocks noChangeArrowheads="1"/>
          </p:cNvSpPr>
          <p:nvPr userDrawn="1"/>
        </p:nvSpPr>
        <p:spPr bwMode="auto">
          <a:xfrm>
            <a:off x="152400" y="150813"/>
            <a:ext cx="5016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400" dirty="0">
                <a:latin typeface="+mj-lt"/>
                <a:ea typeface="ＭＳ 明朝" pitchFamily="17" charset="-128"/>
              </a:rPr>
              <a:t>Model </a:t>
            </a:r>
            <a:r>
              <a:rPr kumimoji="0" lang="en-US" altLang="ja-JP" sz="1400" dirty="0" smtClean="0">
                <a:latin typeface="+mj-lt"/>
                <a:ea typeface="ＭＳ 明朝" pitchFamily="17" charset="-128"/>
              </a:rPr>
              <a:t>:</a:t>
            </a:r>
            <a:r>
              <a:rPr kumimoji="0" lang="ja-JP" altLang="en-US" sz="1400" baseline="0" dirty="0" smtClean="0">
                <a:latin typeface="+mj-lt"/>
                <a:ea typeface="+mj-ea"/>
              </a:rPr>
              <a:t> </a:t>
            </a:r>
            <a:r>
              <a:rPr kumimoji="0" lang="en-US" altLang="ja-JP" sz="1400" baseline="0" dirty="0" smtClean="0">
                <a:latin typeface="+mj-lt"/>
                <a:ea typeface="+mj-ea"/>
              </a:rPr>
              <a:t>H72</a:t>
            </a: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ja-JP" sz="1400" baseline="0" dirty="0" smtClean="0">
              <a:latin typeface="+mj-lt"/>
              <a:ea typeface="+mj-ea"/>
            </a:endParaRP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ja-JP" sz="1000" dirty="0">
              <a:latin typeface="+mj-lt"/>
              <a:ea typeface="+mj-ea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C1A86-78E4-4318-95A7-20C886410D1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52400" y="6248400"/>
            <a:ext cx="31369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- </a:t>
            </a:r>
            <a:fld id="{3299B2E4-2306-4255-AC80-1FE75B24C5AD}" type="slidenum">
              <a:rPr lang="ja-JP" altLang="en-US"/>
              <a:pPr>
                <a:defRPr/>
              </a:pPr>
              <a:t>‹#›</a:t>
            </a:fld>
            <a:r>
              <a:rPr lang="ja-JP" altLang="en-US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4074959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4"/>
          </p:nvPr>
        </p:nvSpPr>
        <p:spPr>
          <a:xfrm>
            <a:off x="2720975" y="652462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34AD841-0E83-43E9-80F8-780E048BD8C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8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9" r:id="rId9"/>
    <p:sldLayoutId id="2147483800" r:id="rId1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12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12.png"/><Relationship Id="rId9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package" Target="../embeddings/Microsoft_Excel_Worksheet1.xlsx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tif"/><Relationship Id="rId4" Type="http://schemas.openxmlformats.org/officeDocument/2006/relationships/image" Target="../media/image6.t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5241032" y="3253186"/>
            <a:ext cx="4826000" cy="46384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ja-JP" sz="2400" dirty="0" smtClean="0">
                <a:solidFill>
                  <a:srgbClr val="FF0000"/>
                </a:solidFill>
                <a:latin typeface="+mj-lt"/>
                <a:ea typeface="GungsuhChe" pitchFamily="49" charset="-127"/>
              </a:rPr>
              <a:t>6th  November 2017  (21:00 GMT) </a:t>
            </a:r>
            <a:endParaRPr lang="en-US" altLang="ja-JP" sz="2400" dirty="0">
              <a:solidFill>
                <a:srgbClr val="FF0000"/>
              </a:solidFill>
              <a:latin typeface="+mj-lt"/>
              <a:ea typeface="GungsuhChe" pitchFamily="49" charset="-127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521200" y="1987550"/>
            <a:ext cx="2520032" cy="793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5300" dirty="0" smtClean="0">
                <a:latin typeface="+mj-lt"/>
                <a:ea typeface="ＭＳ 明朝" pitchFamily="17" charset="-128"/>
              </a:rPr>
              <a:t>H72</a:t>
            </a:r>
            <a:endParaRPr kumimoji="0" lang="en-US" altLang="ja-JP" sz="5300" dirty="0">
              <a:latin typeface="+mj-lt"/>
              <a:ea typeface="ＭＳ 明朝" pitchFamily="17" charset="-128"/>
            </a:endParaRP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2039938" y="4365104"/>
            <a:ext cx="108555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b="1" dirty="0" smtClean="0">
                <a:latin typeface="+mj-lt"/>
                <a:ea typeface="+mn-ea"/>
              </a:rPr>
              <a:t>B4C1 (EUR)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b="1" dirty="0" smtClean="0">
                <a:latin typeface="+mj-lt"/>
                <a:ea typeface="+mn-ea"/>
              </a:rPr>
              <a:t>B4C2 (U49)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b="1" dirty="0" smtClean="0">
                <a:latin typeface="+mj-lt"/>
                <a:ea typeface="+mn-ea"/>
              </a:rPr>
              <a:t>B4C3 (CAL)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b="1" dirty="0" smtClean="0">
                <a:latin typeface="+mj-lt"/>
                <a:ea typeface="+mn-ea"/>
              </a:rPr>
              <a:t>B4C4 (CAN)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b="1" dirty="0" smtClean="0">
                <a:latin typeface="+mj-lt"/>
                <a:ea typeface="+mn-ea"/>
              </a:rPr>
              <a:t>B4C5 (AUS)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b="1" dirty="0" smtClean="0">
                <a:latin typeface="+mj-lt"/>
                <a:ea typeface="+mn-ea"/>
              </a:rPr>
              <a:t>B4C7 (THA)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b="1" dirty="0" smtClean="0">
                <a:latin typeface="+mj-lt"/>
                <a:ea typeface="+mn-ea"/>
              </a:rPr>
              <a:t>B4C8 (TWN)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b="1" dirty="0" smtClean="0">
                <a:latin typeface="+mj-lt"/>
                <a:ea typeface="+mn-ea"/>
              </a:rPr>
              <a:t>B8M1(EUR)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b="1" dirty="0" smtClean="0">
                <a:latin typeface="+mj-lt"/>
                <a:ea typeface="+mn-ea"/>
              </a:rPr>
              <a:t>B1M1(AUS)</a:t>
            </a:r>
          </a:p>
        </p:txBody>
      </p:sp>
      <p:sp>
        <p:nvSpPr>
          <p:cNvPr id="29" name="Rectangle 22"/>
          <p:cNvSpPr>
            <a:spLocks noChangeArrowheads="1"/>
          </p:cNvSpPr>
          <p:nvPr/>
        </p:nvSpPr>
        <p:spPr bwMode="auto">
          <a:xfrm>
            <a:off x="4438650" y="2708275"/>
            <a:ext cx="2089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1485900" algn="l"/>
              </a:tabLst>
              <a:defRPr/>
            </a:pPr>
            <a:r>
              <a:rPr lang="en-US" altLang="ja-JP" sz="3600" dirty="0" smtClean="0">
                <a:latin typeface="+mj-lt"/>
                <a:ea typeface="+mn-ea"/>
              </a:rPr>
              <a:t>2018</a:t>
            </a:r>
            <a:endParaRPr lang="en-US" altLang="ja-JP" sz="3600" dirty="0">
              <a:latin typeface="+mj-lt"/>
              <a:ea typeface="+mn-ea"/>
            </a:endParaRPr>
          </a:p>
        </p:txBody>
      </p:sp>
      <p:sp>
        <p:nvSpPr>
          <p:cNvPr id="21" name="スライド番号プレースホルダ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1EE489-4852-4214-B08A-90E49257E224}" type="slidenum">
              <a:rPr lang="ja-JP" altLang="en-US"/>
              <a:pPr>
                <a:defRPr/>
              </a:pPr>
              <a:t>1</a:t>
            </a:fld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9036" y="3212976"/>
            <a:ext cx="2160240" cy="2043183"/>
          </a:xfrm>
          <a:prstGeom prst="rect">
            <a:avLst/>
          </a:prstGeom>
        </p:spPr>
      </p:pic>
      <p:sp>
        <p:nvSpPr>
          <p:cNvPr id="7" name="テキスト ボックス 13"/>
          <p:cNvSpPr txBox="1"/>
          <p:nvPr/>
        </p:nvSpPr>
        <p:spPr>
          <a:xfrm>
            <a:off x="4953000" y="692150"/>
            <a:ext cx="48245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altLang="ja-JP" sz="1050" b="1" dirty="0">
                <a:latin typeface="+mj-lt"/>
              </a:rPr>
              <a:t> </a:t>
            </a:r>
            <a:r>
              <a:rPr lang="en-US" altLang="ja-JP" sz="1050" b="1" dirty="0" smtClean="0">
                <a:latin typeface="+mj-lt"/>
              </a:rPr>
              <a:t>Newly designed exterior covers and winglet are adopted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849313" y="388740"/>
            <a:ext cx="4031679" cy="30995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ja-JP" sz="1400" b="1" dirty="0" smtClean="0">
                <a:latin typeface="+mn-lt"/>
              </a:rPr>
              <a:t>Rear cowl</a:t>
            </a:r>
          </a:p>
        </p:txBody>
      </p:sp>
      <p:sp>
        <p:nvSpPr>
          <p:cNvPr id="8" name="テキスト ボックス 14"/>
          <p:cNvSpPr txBox="1"/>
          <p:nvPr/>
        </p:nvSpPr>
        <p:spPr>
          <a:xfrm>
            <a:off x="849314" y="1104801"/>
            <a:ext cx="4031678" cy="307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1400" b="1" dirty="0" smtClean="0">
                <a:latin typeface="+mn-lt"/>
              </a:rPr>
              <a:t>Attractive appearance</a:t>
            </a:r>
            <a:endParaRPr lang="ja-JP" altLang="en-US" sz="1400" b="1" dirty="0">
              <a:latin typeface="+mn-lt"/>
            </a:endParaRPr>
          </a:p>
        </p:txBody>
      </p:sp>
      <p:sp>
        <p:nvSpPr>
          <p:cNvPr id="1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A48B2-5FC2-417F-80DA-A2F4D7BD6DF1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1999" y="1544209"/>
            <a:ext cx="1836754" cy="1668767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479" y="1556792"/>
            <a:ext cx="1957474" cy="1622889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8584" y="3356992"/>
            <a:ext cx="2121941" cy="1656012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1839034" y="5017261"/>
            <a:ext cx="142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latin typeface="+mj-lt"/>
              </a:rPr>
              <a:t>1WS</a:t>
            </a:r>
            <a:endParaRPr kumimoji="1" lang="ja-JP" altLang="en-US" sz="1200" b="1" dirty="0">
              <a:latin typeface="+mj-lt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171922" y="5017261"/>
            <a:ext cx="142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latin typeface="+mj-lt"/>
              </a:rPr>
              <a:t>H72</a:t>
            </a:r>
            <a:endParaRPr kumimoji="1" lang="ja-JP" altLang="en-US" sz="1200" b="1" dirty="0">
              <a:latin typeface="+mj-lt"/>
            </a:endParaRPr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4753" y="3209525"/>
            <a:ext cx="536494" cy="438950"/>
          </a:xfrm>
          <a:prstGeom prst="rect">
            <a:avLst/>
          </a:prstGeom>
        </p:spPr>
      </p:pic>
      <p:sp>
        <p:nvSpPr>
          <p:cNvPr id="29" name="AutoShape 86"/>
          <p:cNvSpPr>
            <a:spLocks/>
          </p:cNvSpPr>
          <p:nvPr/>
        </p:nvSpPr>
        <p:spPr bwMode="auto">
          <a:xfrm flipH="1">
            <a:off x="5221247" y="4929538"/>
            <a:ext cx="835951" cy="276999"/>
          </a:xfrm>
          <a:prstGeom prst="borderCallout2">
            <a:avLst>
              <a:gd name="adj1" fmla="val 50089"/>
              <a:gd name="adj2" fmla="val -6245"/>
              <a:gd name="adj3" fmla="val 22565"/>
              <a:gd name="adj4" fmla="val -18765"/>
              <a:gd name="adj5" fmla="val -116298"/>
              <a:gd name="adj6" fmla="val -27260"/>
            </a:avLst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 type="oval" w="med" len="med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ja-JP" sz="1200" b="1" dirty="0" smtClean="0">
                <a:latin typeface="+mn-lt"/>
                <a:ea typeface="ＭＳ Ｐゴシック" charset="-128"/>
              </a:rPr>
              <a:t>Side cover</a:t>
            </a:r>
            <a:endParaRPr kumimoji="0" lang="en-US" altLang="ja-JP" sz="1200" b="1" dirty="0">
              <a:latin typeface="+mn-lt"/>
              <a:ea typeface="ＭＳ Ｐゴシック" charset="-128"/>
            </a:endParaRPr>
          </a:p>
        </p:txBody>
      </p:sp>
      <p:sp>
        <p:nvSpPr>
          <p:cNvPr id="30" name="AutoShape 86"/>
          <p:cNvSpPr>
            <a:spLocks/>
          </p:cNvSpPr>
          <p:nvPr/>
        </p:nvSpPr>
        <p:spPr bwMode="auto">
          <a:xfrm flipH="1">
            <a:off x="5221247" y="4149080"/>
            <a:ext cx="764848" cy="276999"/>
          </a:xfrm>
          <a:prstGeom prst="borderCallout2">
            <a:avLst>
              <a:gd name="adj1" fmla="val 50089"/>
              <a:gd name="adj2" fmla="val -6245"/>
              <a:gd name="adj3" fmla="val 22565"/>
              <a:gd name="adj4" fmla="val -18765"/>
              <a:gd name="adj5" fmla="val -40647"/>
              <a:gd name="adj6" fmla="val -63503"/>
            </a:avLst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 type="oval" w="med" len="med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ja-JP" sz="1200" b="1" dirty="0" smtClean="0">
                <a:latin typeface="+mn-lt"/>
              </a:rPr>
              <a:t>Winglet</a:t>
            </a:r>
            <a:endParaRPr kumimoji="0" lang="en-US" altLang="ja-JP" sz="1200" b="1" dirty="0">
              <a:latin typeface="+mn-lt"/>
              <a:ea typeface="ＭＳ Ｐゴシック" charset="-128"/>
            </a:endParaRPr>
          </a:p>
        </p:txBody>
      </p:sp>
      <p:sp>
        <p:nvSpPr>
          <p:cNvPr id="31" name="AutoShape 86"/>
          <p:cNvSpPr>
            <a:spLocks/>
          </p:cNvSpPr>
          <p:nvPr/>
        </p:nvSpPr>
        <p:spPr bwMode="auto">
          <a:xfrm flipH="1">
            <a:off x="8348855" y="3179681"/>
            <a:ext cx="1158896" cy="276999"/>
          </a:xfrm>
          <a:prstGeom prst="borderCallout2">
            <a:avLst>
              <a:gd name="adj1" fmla="val 43212"/>
              <a:gd name="adj2" fmla="val 102947"/>
              <a:gd name="adj3" fmla="val 56951"/>
              <a:gd name="adj4" fmla="val 123204"/>
              <a:gd name="adj5" fmla="val 79706"/>
              <a:gd name="adj6" fmla="val 131021"/>
            </a:avLst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 type="oval" w="med" len="med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ja-JP" sz="1200" b="1" dirty="0" smtClean="0">
                <a:latin typeface="+mn-lt"/>
              </a:rPr>
              <a:t>Taillight cover</a:t>
            </a:r>
            <a:endParaRPr kumimoji="0" lang="en-US" altLang="ja-JP" sz="1200" b="1" dirty="0">
              <a:latin typeface="+mn-lt"/>
              <a:ea typeface="ＭＳ Ｐゴシック" charset="-128"/>
            </a:endParaRPr>
          </a:p>
        </p:txBody>
      </p:sp>
      <p:sp>
        <p:nvSpPr>
          <p:cNvPr id="32" name="AutoShape 86"/>
          <p:cNvSpPr>
            <a:spLocks/>
          </p:cNvSpPr>
          <p:nvPr/>
        </p:nvSpPr>
        <p:spPr bwMode="auto">
          <a:xfrm flipH="1">
            <a:off x="7652048" y="4638678"/>
            <a:ext cx="1393613" cy="276999"/>
          </a:xfrm>
          <a:prstGeom prst="borderCallout2">
            <a:avLst>
              <a:gd name="adj1" fmla="val 43212"/>
              <a:gd name="adj2" fmla="val 102947"/>
              <a:gd name="adj3" fmla="val 56951"/>
              <a:gd name="adj4" fmla="val 123204"/>
              <a:gd name="adj5" fmla="val 79706"/>
              <a:gd name="adj6" fmla="val 131021"/>
            </a:avLst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 type="oval" w="med" len="med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ja-JP" sz="1200" b="1" dirty="0" smtClean="0">
                <a:latin typeface="+mn-lt"/>
              </a:rPr>
              <a:t>Rear fender cover</a:t>
            </a:r>
            <a:endParaRPr kumimoji="0" lang="en-US" altLang="ja-JP" sz="1200" b="1" dirty="0">
              <a:latin typeface="+mn-lt"/>
              <a:ea typeface="ＭＳ Ｐゴシック" charset="-128"/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849313" y="764704"/>
            <a:ext cx="4031679" cy="30995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ja-JP" sz="1400" b="1" dirty="0" smtClean="0">
                <a:latin typeface="+mn-lt"/>
              </a:rPr>
              <a:t>New exterior design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42240" y="5740400"/>
            <a:ext cx="589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latin typeface="+mj-lt"/>
              </a:rPr>
              <a:t>・</a:t>
            </a:r>
            <a:r>
              <a:rPr lang="en-US" altLang="ja-JP" sz="1200" b="1" dirty="0" smtClean="0">
                <a:latin typeface="+mj-lt"/>
              </a:rPr>
              <a:t>The exterior covers were all redesigned for higher quality  </a:t>
            </a:r>
            <a:endParaRPr kumimoji="1" lang="ja-JP" altLang="en-US" sz="1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2916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13"/>
          <p:cNvSpPr txBox="1"/>
          <p:nvPr/>
        </p:nvSpPr>
        <p:spPr>
          <a:xfrm>
            <a:off x="4953000" y="692150"/>
            <a:ext cx="482453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altLang="ja-JP" sz="1050" b="1" dirty="0">
                <a:latin typeface="+mj-lt"/>
              </a:rPr>
              <a:t> </a:t>
            </a:r>
            <a:r>
              <a:rPr lang="en-US" altLang="ja-JP" sz="1050" b="1" dirty="0" smtClean="0">
                <a:latin typeface="+mj-lt"/>
              </a:rPr>
              <a:t>Newly designed radiator cover is adopted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ja-JP" sz="1050" b="1" dirty="0" smtClean="0">
                <a:latin typeface="+mj-lt"/>
              </a:rPr>
              <a:t> Front </a:t>
            </a:r>
            <a:r>
              <a:rPr lang="en-US" altLang="ja-JP" sz="1050" b="1" dirty="0">
                <a:latin typeface="+mj-lt"/>
              </a:rPr>
              <a:t>flasher location is </a:t>
            </a:r>
            <a:r>
              <a:rPr lang="en-US" altLang="ja-JP" sz="1050" b="1" dirty="0" smtClean="0">
                <a:latin typeface="+mj-lt"/>
              </a:rPr>
              <a:t>changed from headlight cover to radiator cover</a:t>
            </a:r>
            <a:endParaRPr lang="ja-JP" altLang="en-US" sz="1050" b="1" dirty="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altLang="ja-JP" sz="1050" b="1" dirty="0" smtClean="0">
              <a:latin typeface="+mj-lt"/>
            </a:endParaRPr>
          </a:p>
          <a:p>
            <a:pPr>
              <a:defRPr/>
            </a:pPr>
            <a:endParaRPr lang="ja-JP" altLang="en-US" sz="1050" b="1" dirty="0">
              <a:latin typeface="+mj-lt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849313" y="388740"/>
            <a:ext cx="4031679" cy="30995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ja-JP" sz="1400" b="1" dirty="0" smtClean="0">
                <a:latin typeface="+mn-lt"/>
              </a:rPr>
              <a:t>Radiator cover</a:t>
            </a:r>
            <a:endParaRPr lang="en-US" altLang="ja-JP" sz="1400" b="1" dirty="0">
              <a:latin typeface="+mn-lt"/>
            </a:endParaRPr>
          </a:p>
        </p:txBody>
      </p:sp>
      <p:sp>
        <p:nvSpPr>
          <p:cNvPr id="8" name="テキスト ボックス 14"/>
          <p:cNvSpPr txBox="1"/>
          <p:nvPr/>
        </p:nvSpPr>
        <p:spPr>
          <a:xfrm>
            <a:off x="849314" y="1104801"/>
            <a:ext cx="4031678" cy="307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1400" b="1" dirty="0" smtClean="0">
                <a:latin typeface="+mn-lt"/>
              </a:rPr>
              <a:t>Attractive appearance</a:t>
            </a:r>
            <a:endParaRPr lang="ja-JP" altLang="en-US" sz="1400" b="1" dirty="0">
              <a:latin typeface="+mn-lt"/>
            </a:endParaRPr>
          </a:p>
        </p:txBody>
      </p:sp>
      <p:sp>
        <p:nvSpPr>
          <p:cNvPr id="1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A48B2-5FC2-417F-80DA-A2F4D7BD6DF1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2" y="2564904"/>
            <a:ext cx="3634191" cy="2232692"/>
          </a:xfrm>
          <a:prstGeom prst="rect">
            <a:avLst/>
          </a:prstGeom>
          <a:ln>
            <a:noFill/>
          </a:ln>
        </p:spPr>
      </p:pic>
      <p:sp>
        <p:nvSpPr>
          <p:cNvPr id="2" name="正方形/長方形 1"/>
          <p:cNvSpPr/>
          <p:nvPr/>
        </p:nvSpPr>
        <p:spPr>
          <a:xfrm>
            <a:off x="1568624" y="3495588"/>
            <a:ext cx="360040" cy="504056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1521" y="1549978"/>
            <a:ext cx="3361959" cy="3751230"/>
          </a:xfrm>
          <a:prstGeom prst="rect">
            <a:avLst/>
          </a:prstGeom>
        </p:spPr>
      </p:pic>
      <p:sp>
        <p:nvSpPr>
          <p:cNvPr id="16" name="AutoShape 86"/>
          <p:cNvSpPr>
            <a:spLocks/>
          </p:cNvSpPr>
          <p:nvPr/>
        </p:nvSpPr>
        <p:spPr bwMode="auto">
          <a:xfrm flipH="1">
            <a:off x="8160382" y="3116509"/>
            <a:ext cx="1054100" cy="276225"/>
          </a:xfrm>
          <a:prstGeom prst="borderCallout2">
            <a:avLst>
              <a:gd name="adj1" fmla="val 50080"/>
              <a:gd name="adj2" fmla="val 104081"/>
              <a:gd name="adj3" fmla="val 46659"/>
              <a:gd name="adj4" fmla="val 116636"/>
              <a:gd name="adj5" fmla="val -267434"/>
              <a:gd name="adj6" fmla="val 172331"/>
            </a:avLst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 type="oval" w="med" len="med"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en-US" altLang="ja-JP" sz="1200" b="1" dirty="0">
                <a:latin typeface="+mn-lt"/>
                <a:ea typeface="ＭＳ Ｐゴシック" charset="-128"/>
              </a:rPr>
              <a:t>Front Flasher</a:t>
            </a:r>
          </a:p>
        </p:txBody>
      </p:sp>
      <p:sp>
        <p:nvSpPr>
          <p:cNvPr id="17" name="AutoShape 86"/>
          <p:cNvSpPr>
            <a:spLocks/>
          </p:cNvSpPr>
          <p:nvPr/>
        </p:nvSpPr>
        <p:spPr bwMode="auto">
          <a:xfrm flipH="1">
            <a:off x="7895344" y="3615725"/>
            <a:ext cx="792088" cy="276969"/>
          </a:xfrm>
          <a:prstGeom prst="borderCallout2">
            <a:avLst>
              <a:gd name="adj1" fmla="val 53528"/>
              <a:gd name="adj2" fmla="val 106792"/>
              <a:gd name="adj3" fmla="val 53519"/>
              <a:gd name="adj4" fmla="val 118742"/>
              <a:gd name="adj5" fmla="val -54382"/>
              <a:gd name="adj6" fmla="val 141106"/>
            </a:avLst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 type="oval" w="med" len="med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ja-JP" sz="1200" b="1" dirty="0" smtClean="0">
                <a:latin typeface="+mn-lt"/>
                <a:ea typeface="ＭＳ Ｐゴシック" charset="-128"/>
              </a:rPr>
              <a:t>Radiator</a:t>
            </a:r>
            <a:endParaRPr kumimoji="0" lang="en-US" altLang="ja-JP" sz="1200" b="1" dirty="0">
              <a:latin typeface="+mn-lt"/>
              <a:ea typeface="ＭＳ Ｐゴシック" charset="-128"/>
            </a:endParaRPr>
          </a:p>
        </p:txBody>
      </p:sp>
      <p:sp>
        <p:nvSpPr>
          <p:cNvPr id="18" name="AutoShape 86"/>
          <p:cNvSpPr>
            <a:spLocks/>
          </p:cNvSpPr>
          <p:nvPr/>
        </p:nvSpPr>
        <p:spPr bwMode="auto">
          <a:xfrm flipH="1">
            <a:off x="5182238" y="4039910"/>
            <a:ext cx="1138914" cy="276999"/>
          </a:xfrm>
          <a:prstGeom prst="borderCallout2">
            <a:avLst>
              <a:gd name="adj1" fmla="val 50089"/>
              <a:gd name="adj2" fmla="val -6245"/>
              <a:gd name="adj3" fmla="val 43197"/>
              <a:gd name="adj4" fmla="val -18765"/>
              <a:gd name="adj5" fmla="val -116298"/>
              <a:gd name="adj6" fmla="val -27260"/>
            </a:avLst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 type="oval" w="med" len="med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ja-JP" sz="1200" b="1" dirty="0" smtClean="0">
                <a:latin typeface="+mn-lt"/>
                <a:ea typeface="ＭＳ Ｐゴシック" charset="-128"/>
              </a:rPr>
              <a:t>Radiator cover</a:t>
            </a:r>
            <a:endParaRPr kumimoji="0" lang="en-US" altLang="ja-JP" sz="1200" b="1" dirty="0">
              <a:latin typeface="+mn-lt"/>
              <a:ea typeface="ＭＳ Ｐゴシック" charset="-128"/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849313" y="764704"/>
            <a:ext cx="4031679" cy="30995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ja-JP" sz="1400" b="1" dirty="0" smtClean="0">
                <a:latin typeface="+mn-lt"/>
              </a:rPr>
              <a:t>New exterior design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42240" y="5740400"/>
            <a:ext cx="589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latin typeface="+mj-lt"/>
              </a:rPr>
              <a:t>・</a:t>
            </a:r>
            <a:r>
              <a:rPr lang="en-US" altLang="ja-JP" sz="1200" b="1" dirty="0" smtClean="0">
                <a:latin typeface="+mj-lt"/>
              </a:rPr>
              <a:t>The exterior covers were all redesigned for higher quality  </a:t>
            </a:r>
            <a:endParaRPr kumimoji="1" lang="ja-JP" altLang="en-US" sz="1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386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674" y="3318348"/>
            <a:ext cx="1933906" cy="1952829"/>
          </a:xfrm>
          <a:prstGeom prst="rect">
            <a:avLst/>
          </a:prstGeom>
        </p:spPr>
      </p:pic>
      <p:pic>
        <p:nvPicPr>
          <p:cNvPr id="42" name="図 41"/>
          <p:cNvPicPr>
            <a:picLocks noChangeAspect="1"/>
          </p:cNvPicPr>
          <p:nvPr/>
        </p:nvPicPr>
        <p:blipFill rotWithShape="1">
          <a:blip r:embed="rId3"/>
          <a:srcRect l="4127" t="11725" r="2915" b="2406"/>
          <a:stretch/>
        </p:blipFill>
        <p:spPr>
          <a:xfrm>
            <a:off x="344488" y="3703026"/>
            <a:ext cx="2393740" cy="1238142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4340" y="1812822"/>
            <a:ext cx="2399628" cy="1505526"/>
          </a:xfrm>
          <a:prstGeom prst="rect">
            <a:avLst/>
          </a:prstGeom>
        </p:spPr>
      </p:pic>
      <p:sp>
        <p:nvSpPr>
          <p:cNvPr id="7" name="テキスト ボックス 13"/>
          <p:cNvSpPr txBox="1"/>
          <p:nvPr/>
        </p:nvSpPr>
        <p:spPr>
          <a:xfrm>
            <a:off x="4953000" y="692150"/>
            <a:ext cx="4824536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altLang="ja-JP" sz="1050" b="1" dirty="0">
                <a:latin typeface="+mj-lt"/>
              </a:rPr>
              <a:t> </a:t>
            </a:r>
            <a:r>
              <a:rPr lang="en-US" altLang="ja-JP" sz="1050" b="1" dirty="0" smtClean="0">
                <a:latin typeface="+mj-lt"/>
              </a:rPr>
              <a:t>Newly designed front fender is adopted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ja-JP" sz="1050" b="1" dirty="0">
                <a:latin typeface="+mj-lt"/>
              </a:rPr>
              <a:t> </a:t>
            </a:r>
            <a:r>
              <a:rPr lang="en-US" altLang="ja-JP" sz="1050" b="1" dirty="0" smtClean="0">
                <a:latin typeface="+mj-lt"/>
              </a:rPr>
              <a:t>Consist of front fender is changed  from 3-pieces to 1-piece</a:t>
            </a:r>
            <a:endParaRPr lang="en-US" altLang="ja-JP" sz="1050" b="1" dirty="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altLang="ja-JP" sz="1050" b="1" dirty="0" smtClean="0">
              <a:latin typeface="+mj-lt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849313" y="388740"/>
            <a:ext cx="4031679" cy="30995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ja-JP" sz="1400" b="1" dirty="0" smtClean="0">
                <a:latin typeface="+mn-lt"/>
              </a:rPr>
              <a:t>Newly designed </a:t>
            </a:r>
            <a:r>
              <a:rPr lang="en-US" altLang="ja-JP" sz="1400" b="1" dirty="0">
                <a:latin typeface="+mn-lt"/>
              </a:rPr>
              <a:t>f</a:t>
            </a:r>
            <a:r>
              <a:rPr lang="en-US" altLang="ja-JP" sz="1400" b="1" dirty="0" smtClean="0">
                <a:latin typeface="+mn-lt"/>
              </a:rPr>
              <a:t>ront fender</a:t>
            </a:r>
          </a:p>
        </p:txBody>
      </p:sp>
      <p:sp>
        <p:nvSpPr>
          <p:cNvPr id="8" name="テキスト ボックス 14"/>
          <p:cNvSpPr txBox="1"/>
          <p:nvPr/>
        </p:nvSpPr>
        <p:spPr>
          <a:xfrm>
            <a:off x="849314" y="1104801"/>
            <a:ext cx="4031678" cy="307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1400" b="1" dirty="0" smtClean="0">
                <a:latin typeface="+mn-lt"/>
              </a:rPr>
              <a:t>Attractive appearance</a:t>
            </a:r>
            <a:endParaRPr lang="ja-JP" altLang="en-US" sz="1400" b="1" dirty="0">
              <a:latin typeface="+mn-lt"/>
            </a:endParaRPr>
          </a:p>
        </p:txBody>
      </p:sp>
      <p:sp>
        <p:nvSpPr>
          <p:cNvPr id="1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A48B2-5FC2-417F-80DA-A2F4D7BD6DF1}" type="slidenum">
              <a:rPr lang="ja-JP" altLang="en-US" smtClean="0"/>
              <a:pPr/>
              <a:t>12</a:t>
            </a:fld>
            <a:endParaRPr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167361" y="3068453"/>
            <a:ext cx="1422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b="1" u="sng" dirty="0" smtClean="0"/>
              <a:t>Side</a:t>
            </a:r>
            <a:r>
              <a:rPr kumimoji="1" lang="en-US" altLang="ja-JP" sz="1050" b="1" u="sng" dirty="0" smtClean="0"/>
              <a:t> view</a:t>
            </a:r>
            <a:endParaRPr kumimoji="1" lang="ja-JP" altLang="en-US" sz="1050" b="1" u="sng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080015" y="4894711"/>
            <a:ext cx="1422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u="sng" dirty="0" smtClean="0"/>
              <a:t>Top view</a:t>
            </a:r>
            <a:endParaRPr kumimoji="1" lang="ja-JP" altLang="en-US" sz="1050" b="1" u="sng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352600" y="4935241"/>
            <a:ext cx="1422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u="sng" dirty="0" smtClean="0"/>
              <a:t>Top view</a:t>
            </a:r>
            <a:endParaRPr kumimoji="1" lang="ja-JP" altLang="en-US" sz="1050" b="1" u="sng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352600" y="3137564"/>
            <a:ext cx="1422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b="1" u="sng" dirty="0" smtClean="0"/>
              <a:t>Side</a:t>
            </a:r>
            <a:r>
              <a:rPr kumimoji="1" lang="en-US" altLang="ja-JP" sz="1050" b="1" u="sng" dirty="0" smtClean="0"/>
              <a:t> view</a:t>
            </a:r>
            <a:endParaRPr kumimoji="1" lang="ja-JP" altLang="en-US" sz="1050" b="1" u="sng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76536" y="5017261"/>
            <a:ext cx="142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latin typeface="+mj-lt"/>
              </a:rPr>
              <a:t>1WS</a:t>
            </a:r>
            <a:endParaRPr kumimoji="1" lang="ja-JP" altLang="en-US" sz="1200" b="1" dirty="0">
              <a:latin typeface="+mj-lt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490625" y="5017261"/>
            <a:ext cx="142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latin typeface="+mj-lt"/>
              </a:rPr>
              <a:t>H72</a:t>
            </a:r>
            <a:endParaRPr kumimoji="1" lang="ja-JP" altLang="en-US" sz="1200" b="1" dirty="0">
              <a:latin typeface="+mj-lt"/>
            </a:endParaRPr>
          </a:p>
        </p:txBody>
      </p:sp>
      <p:sp>
        <p:nvSpPr>
          <p:cNvPr id="29" name="右矢印 28"/>
          <p:cNvSpPr/>
          <p:nvPr/>
        </p:nvSpPr>
        <p:spPr>
          <a:xfrm>
            <a:off x="4736976" y="3212976"/>
            <a:ext cx="504056" cy="38050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" name="直線コネクタ 3"/>
          <p:cNvCxnSpPr>
            <a:stCxn id="21" idx="0"/>
          </p:cNvCxnSpPr>
          <p:nvPr/>
        </p:nvCxnSpPr>
        <p:spPr>
          <a:xfrm flipV="1">
            <a:off x="3184431" y="4820374"/>
            <a:ext cx="1187409" cy="177406"/>
          </a:xfrm>
          <a:prstGeom prst="line">
            <a:avLst/>
          </a:prstGeom>
          <a:ln w="19050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stCxn id="21" idx="0"/>
          </p:cNvCxnSpPr>
          <p:nvPr/>
        </p:nvCxnSpPr>
        <p:spPr>
          <a:xfrm flipH="1" flipV="1">
            <a:off x="3080792" y="4023808"/>
            <a:ext cx="103639" cy="973972"/>
          </a:xfrm>
          <a:prstGeom prst="line">
            <a:avLst/>
          </a:prstGeom>
          <a:ln w="19050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>
            <a:stCxn id="21" idx="0"/>
          </p:cNvCxnSpPr>
          <p:nvPr/>
        </p:nvCxnSpPr>
        <p:spPr>
          <a:xfrm flipV="1">
            <a:off x="3184431" y="4292378"/>
            <a:ext cx="297070" cy="705402"/>
          </a:xfrm>
          <a:prstGeom prst="line">
            <a:avLst/>
          </a:prstGeom>
          <a:ln w="19050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2792760" y="4997780"/>
            <a:ext cx="783342" cy="276999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>
                <a:latin typeface="+mj-lt"/>
              </a:rPr>
              <a:t>3-pieces</a:t>
            </a:r>
            <a:endParaRPr kumimoji="1" lang="ja-JP" altLang="en-US" sz="1200" b="1" dirty="0">
              <a:latin typeface="+mj-lt"/>
            </a:endParaRPr>
          </a:p>
        </p:txBody>
      </p:sp>
      <p:pic>
        <p:nvPicPr>
          <p:cNvPr id="35" name="図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9922" y="3750831"/>
            <a:ext cx="2355144" cy="1170284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 rotWithShape="1">
          <a:blip r:embed="rId6"/>
          <a:srcRect l="3255" t="4459" b="9663"/>
          <a:stretch/>
        </p:blipFill>
        <p:spPr>
          <a:xfrm>
            <a:off x="416496" y="1812821"/>
            <a:ext cx="2372035" cy="1304207"/>
          </a:xfrm>
          <a:prstGeom prst="rect">
            <a:avLst/>
          </a:prstGeom>
        </p:spPr>
      </p:pic>
      <p:sp>
        <p:nvSpPr>
          <p:cNvPr id="59" name="AutoShape 86"/>
          <p:cNvSpPr>
            <a:spLocks/>
          </p:cNvSpPr>
          <p:nvPr/>
        </p:nvSpPr>
        <p:spPr bwMode="auto">
          <a:xfrm flipH="1">
            <a:off x="5774798" y="3746809"/>
            <a:ext cx="686855" cy="276999"/>
          </a:xfrm>
          <a:prstGeom prst="borderCallout2">
            <a:avLst>
              <a:gd name="adj1" fmla="val 72596"/>
              <a:gd name="adj2" fmla="val -6245"/>
              <a:gd name="adj3" fmla="val 92255"/>
              <a:gd name="adj4" fmla="val -27572"/>
              <a:gd name="adj5" fmla="val 166379"/>
              <a:gd name="adj6" fmla="val -48293"/>
            </a:avLst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 type="oval" w="med" len="med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1200" b="1" dirty="0" smtClean="0">
                <a:latin typeface="+mj-lt"/>
                <a:ea typeface="Arial Unicode MS" panose="020B0604020202020204" pitchFamily="50" charset="-128"/>
                <a:cs typeface="Arial Unicode MS" panose="020B0604020202020204" pitchFamily="50" charset="-128"/>
              </a:rPr>
              <a:t>1-piece</a:t>
            </a:r>
            <a:endParaRPr lang="ja-JP" altLang="en-US" sz="1200" b="1" dirty="0">
              <a:latin typeface="+mj-lt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849313" y="764704"/>
            <a:ext cx="4031679" cy="30995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ja-JP" sz="1400" b="1" dirty="0" smtClean="0">
                <a:latin typeface="+mn-lt"/>
              </a:rPr>
              <a:t>New exterior design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42240" y="5740400"/>
            <a:ext cx="589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latin typeface="+mj-lt"/>
              </a:rPr>
              <a:t>・</a:t>
            </a:r>
            <a:r>
              <a:rPr lang="en-US" altLang="ja-JP" sz="1200" b="1" dirty="0" smtClean="0">
                <a:latin typeface="+mj-lt"/>
              </a:rPr>
              <a:t>The exterior covers were all redesigned for higher quality  </a:t>
            </a:r>
            <a:endParaRPr kumimoji="1" lang="ja-JP" altLang="en-US" sz="1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2277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1370" y="1874855"/>
            <a:ext cx="3098756" cy="1436075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6334" y="1951212"/>
            <a:ext cx="2976586" cy="143581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6334" y="3432986"/>
            <a:ext cx="3054089" cy="1091889"/>
          </a:xfrm>
          <a:prstGeom prst="rect">
            <a:avLst/>
          </a:prstGeom>
        </p:spPr>
      </p:pic>
      <p:sp>
        <p:nvSpPr>
          <p:cNvPr id="7" name="テキスト ボックス 13"/>
          <p:cNvSpPr txBox="1"/>
          <p:nvPr/>
        </p:nvSpPr>
        <p:spPr>
          <a:xfrm>
            <a:off x="4953000" y="692150"/>
            <a:ext cx="4824536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altLang="ja-JP" sz="1050" b="1" dirty="0" smtClean="0">
                <a:latin typeface="+mn-lt"/>
              </a:rPr>
              <a:t> Shape is changed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ja-JP" sz="1050" b="1" dirty="0" smtClean="0">
                <a:latin typeface="+mn-lt"/>
              </a:rPr>
              <a:t> New color paint (silver </a:t>
            </a:r>
            <a:r>
              <a:rPr lang="en-US" altLang="ja-JP" sz="1050" b="1" dirty="0" smtClean="0">
                <a:latin typeface="+mn-lt"/>
                <a:sym typeface="Wingdings" panose="05000000000000000000" pitchFamily="2" charset="2"/>
              </a:rPr>
              <a:t> black paint</a:t>
            </a:r>
            <a:r>
              <a:rPr lang="en-US" altLang="ja-JP" sz="1050" b="1" dirty="0" smtClean="0">
                <a:latin typeface="+mn-lt"/>
              </a:rPr>
              <a:t>)</a:t>
            </a:r>
          </a:p>
          <a:p>
            <a:pPr>
              <a:defRPr/>
            </a:pPr>
            <a:endParaRPr lang="ja-JP" altLang="en-US" sz="1050" b="1" dirty="0">
              <a:latin typeface="+mn-lt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849313" y="388740"/>
            <a:ext cx="4031679" cy="30995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ja-JP" sz="1400" b="1" dirty="0" smtClean="0">
                <a:latin typeface="+mn-lt"/>
              </a:rPr>
              <a:t>Brake pedal</a:t>
            </a:r>
            <a:endParaRPr lang="en-US" altLang="ja-JP" sz="1400" b="1" dirty="0">
              <a:latin typeface="+mn-lt"/>
            </a:endParaRPr>
          </a:p>
        </p:txBody>
      </p:sp>
      <p:sp>
        <p:nvSpPr>
          <p:cNvPr id="8" name="テキスト ボックス 14"/>
          <p:cNvSpPr txBox="1"/>
          <p:nvPr/>
        </p:nvSpPr>
        <p:spPr>
          <a:xfrm>
            <a:off x="849314" y="1107648"/>
            <a:ext cx="40316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1400" b="1" dirty="0" smtClean="0">
                <a:latin typeface="+mn-lt"/>
              </a:rPr>
              <a:t>Attractive appearance</a:t>
            </a:r>
            <a:endParaRPr lang="ja-JP" altLang="en-US" sz="1400" b="1" dirty="0">
              <a:latin typeface="+mn-lt"/>
            </a:endParaRPr>
          </a:p>
        </p:txBody>
      </p:sp>
      <p:sp>
        <p:nvSpPr>
          <p:cNvPr id="1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A48B2-5FC2-417F-80DA-A2F4D7BD6DF1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1721" y="3501008"/>
            <a:ext cx="3071719" cy="108012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4753" y="3167548"/>
            <a:ext cx="536494" cy="438950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1839034" y="4975284"/>
            <a:ext cx="142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latin typeface="+mj-lt"/>
              </a:rPr>
              <a:t>1WS</a:t>
            </a:r>
            <a:endParaRPr kumimoji="1" lang="ja-JP" altLang="en-US" sz="1200" b="1" dirty="0">
              <a:latin typeface="+mj-lt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986984" y="4975284"/>
            <a:ext cx="142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latin typeface="+mj-lt"/>
              </a:rPr>
              <a:t>H72</a:t>
            </a:r>
            <a:endParaRPr kumimoji="1" lang="ja-JP" altLang="en-US" sz="1200" b="1" dirty="0">
              <a:latin typeface="+mj-lt"/>
            </a:endParaRPr>
          </a:p>
        </p:txBody>
      </p:sp>
      <p:cxnSp>
        <p:nvCxnSpPr>
          <p:cNvPr id="29" name="直線コネクタ 28"/>
          <p:cNvCxnSpPr/>
          <p:nvPr/>
        </p:nvCxnSpPr>
        <p:spPr>
          <a:xfrm flipH="1">
            <a:off x="5625697" y="3252532"/>
            <a:ext cx="2750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 flipH="1">
            <a:off x="5625697" y="1990296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 flipH="1">
            <a:off x="5631663" y="247530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>
            <a:off x="5722721" y="1990296"/>
            <a:ext cx="0" cy="48500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>
          <a:xfrm>
            <a:off x="5722721" y="2454489"/>
            <a:ext cx="0" cy="79804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 flipV="1">
            <a:off x="8376617" y="1730839"/>
            <a:ext cx="0" cy="14473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>
            <a:off x="5951587" y="1730839"/>
            <a:ext cx="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/>
          <p:nvPr/>
        </p:nvCxnSpPr>
        <p:spPr>
          <a:xfrm>
            <a:off x="5951587" y="1848744"/>
            <a:ext cx="242503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テキスト ボックス 53"/>
          <p:cNvSpPr txBox="1"/>
          <p:nvPr/>
        </p:nvSpPr>
        <p:spPr>
          <a:xfrm>
            <a:off x="6804062" y="1584801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>
                <a:latin typeface="+mj-lt"/>
              </a:rPr>
              <a:t>194 mm</a:t>
            </a:r>
            <a:endParaRPr kumimoji="1" lang="ja-JP" altLang="en-US" sz="1200" b="1" dirty="0">
              <a:latin typeface="+mj-lt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5098348" y="2158829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latin typeface="+mj-lt"/>
              </a:rPr>
              <a:t>40 mm</a:t>
            </a:r>
            <a:endParaRPr kumimoji="1" lang="ja-JP" altLang="en-US" sz="1200" b="1" dirty="0">
              <a:latin typeface="+mj-lt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5098348" y="2768562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latin typeface="+mj-lt"/>
              </a:rPr>
              <a:t>62 mm</a:t>
            </a:r>
            <a:endParaRPr kumimoji="1" lang="ja-JP" altLang="en-US" sz="1200" b="1" dirty="0">
              <a:latin typeface="+mj-lt"/>
            </a:endParaRPr>
          </a:p>
        </p:txBody>
      </p:sp>
      <p:cxnSp>
        <p:nvCxnSpPr>
          <p:cNvPr id="61" name="直線コネクタ 60"/>
          <p:cNvCxnSpPr/>
          <p:nvPr/>
        </p:nvCxnSpPr>
        <p:spPr>
          <a:xfrm flipH="1">
            <a:off x="1040310" y="3252532"/>
            <a:ext cx="26547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/>
          <p:nvPr/>
        </p:nvCxnSpPr>
        <p:spPr>
          <a:xfrm>
            <a:off x="1366442" y="1730839"/>
            <a:ext cx="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 flipV="1">
            <a:off x="3723656" y="1723698"/>
            <a:ext cx="0" cy="14473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/>
          <p:cNvCxnSpPr/>
          <p:nvPr/>
        </p:nvCxnSpPr>
        <p:spPr>
          <a:xfrm>
            <a:off x="1366442" y="1848744"/>
            <a:ext cx="235721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/>
          <p:nvPr/>
        </p:nvCxnSpPr>
        <p:spPr>
          <a:xfrm flipH="1">
            <a:off x="1040310" y="1990296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/>
          <p:cNvCxnSpPr/>
          <p:nvPr/>
        </p:nvCxnSpPr>
        <p:spPr>
          <a:xfrm flipH="1">
            <a:off x="1040310" y="2503877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矢印コネクタ 71"/>
          <p:cNvCxnSpPr/>
          <p:nvPr/>
        </p:nvCxnSpPr>
        <p:spPr>
          <a:xfrm>
            <a:off x="1112318" y="1990296"/>
            <a:ext cx="0" cy="51358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矢印コネクタ 74"/>
          <p:cNvCxnSpPr/>
          <p:nvPr/>
        </p:nvCxnSpPr>
        <p:spPr>
          <a:xfrm>
            <a:off x="1112318" y="2503877"/>
            <a:ext cx="0" cy="74865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テキスト ボックス 75"/>
          <p:cNvSpPr txBox="1"/>
          <p:nvPr/>
        </p:nvSpPr>
        <p:spPr>
          <a:xfrm>
            <a:off x="481200" y="2777997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latin typeface="+mj-lt"/>
              </a:rPr>
              <a:t>62 mm</a:t>
            </a:r>
            <a:endParaRPr kumimoji="1" lang="ja-JP" altLang="en-US" sz="1200" b="1" dirty="0">
              <a:latin typeface="+mj-lt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481200" y="2140766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latin typeface="+mj-lt"/>
              </a:rPr>
              <a:t>40 mm </a:t>
            </a:r>
            <a:endParaRPr kumimoji="1" lang="ja-JP" altLang="en-US" sz="1200" b="1" dirty="0">
              <a:latin typeface="+mj-lt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2215962" y="1564186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>
                <a:latin typeface="+mj-lt"/>
              </a:rPr>
              <a:t>194 mm</a:t>
            </a:r>
            <a:endParaRPr kumimoji="1" lang="ja-JP" altLang="en-US" sz="1200" b="1" dirty="0">
              <a:latin typeface="+mj-lt"/>
            </a:endParaRPr>
          </a:p>
        </p:txBody>
      </p:sp>
      <p:cxnSp>
        <p:nvCxnSpPr>
          <p:cNvPr id="80" name="直線コネクタ 79"/>
          <p:cNvCxnSpPr/>
          <p:nvPr/>
        </p:nvCxnSpPr>
        <p:spPr>
          <a:xfrm>
            <a:off x="1358901" y="4225074"/>
            <a:ext cx="0" cy="682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/>
          <p:cNvCxnSpPr/>
          <p:nvPr/>
        </p:nvCxnSpPr>
        <p:spPr>
          <a:xfrm>
            <a:off x="4100666" y="3649010"/>
            <a:ext cx="0" cy="1258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矢印コネクタ 85"/>
          <p:cNvCxnSpPr/>
          <p:nvPr/>
        </p:nvCxnSpPr>
        <p:spPr>
          <a:xfrm>
            <a:off x="1358901" y="4729130"/>
            <a:ext cx="274176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テキスト ボックス 89"/>
          <p:cNvSpPr txBox="1"/>
          <p:nvPr/>
        </p:nvSpPr>
        <p:spPr>
          <a:xfrm>
            <a:off x="2349270" y="4441098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latin typeface="+mj-lt"/>
              </a:rPr>
              <a:t>222 mm</a:t>
            </a:r>
            <a:endParaRPr kumimoji="1" lang="ja-JP" altLang="en-US" sz="1200" b="1" dirty="0">
              <a:latin typeface="+mj-lt"/>
            </a:endParaRPr>
          </a:p>
        </p:txBody>
      </p:sp>
      <p:cxnSp>
        <p:nvCxnSpPr>
          <p:cNvPr id="92" name="直線コネクタ 91"/>
          <p:cNvCxnSpPr/>
          <p:nvPr/>
        </p:nvCxnSpPr>
        <p:spPr>
          <a:xfrm>
            <a:off x="5941327" y="4293096"/>
            <a:ext cx="0" cy="682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/>
          <p:cNvCxnSpPr/>
          <p:nvPr/>
        </p:nvCxnSpPr>
        <p:spPr>
          <a:xfrm>
            <a:off x="8727896" y="3717032"/>
            <a:ext cx="0" cy="1258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矢印コネクタ 100"/>
          <p:cNvCxnSpPr/>
          <p:nvPr/>
        </p:nvCxnSpPr>
        <p:spPr>
          <a:xfrm>
            <a:off x="5951587" y="4797152"/>
            <a:ext cx="277630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テキスト ボックス 103"/>
          <p:cNvSpPr txBox="1"/>
          <p:nvPr/>
        </p:nvSpPr>
        <p:spPr>
          <a:xfrm>
            <a:off x="6979701" y="4520153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latin typeface="+mj-lt"/>
              </a:rPr>
              <a:t>222 mm</a:t>
            </a:r>
            <a:endParaRPr kumimoji="1" lang="ja-JP" altLang="en-US" sz="1200" b="1" dirty="0">
              <a:latin typeface="+mj-lt"/>
            </a:endParaRPr>
          </a:p>
        </p:txBody>
      </p:sp>
      <p:sp>
        <p:nvSpPr>
          <p:cNvPr id="47" name="Rectangle 10"/>
          <p:cNvSpPr>
            <a:spLocks noChangeArrowheads="1"/>
          </p:cNvSpPr>
          <p:nvPr/>
        </p:nvSpPr>
        <p:spPr bwMode="auto">
          <a:xfrm>
            <a:off x="849313" y="764704"/>
            <a:ext cx="4031679" cy="30995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ja-JP" sz="1400" b="1" dirty="0" smtClean="0">
                <a:latin typeface="+mn-lt"/>
              </a:rPr>
              <a:t>Shape change</a:t>
            </a:r>
          </a:p>
        </p:txBody>
      </p:sp>
    </p:spTree>
    <p:extLst>
      <p:ext uri="{BB962C8B-B14F-4D97-AF65-F5344CB8AC3E}">
        <p14:creationId xmlns:p14="http://schemas.microsoft.com/office/powerpoint/2010/main" val="307415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 descr="C:\Users\genwm6\Desktop\B4C_communication_material_suspension_seat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2772" y="3545110"/>
            <a:ext cx="4464496" cy="18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テキスト ボックス 13"/>
          <p:cNvSpPr txBox="1"/>
          <p:nvPr/>
        </p:nvSpPr>
        <p:spPr>
          <a:xfrm>
            <a:off x="4953000" y="692150"/>
            <a:ext cx="4824536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altLang="ja-JP" sz="1050" b="1" dirty="0">
                <a:latin typeface="+mn-lt"/>
              </a:rPr>
              <a:t> </a:t>
            </a:r>
            <a:r>
              <a:rPr lang="en-US" altLang="ja-JP" sz="1050" b="1" dirty="0" smtClean="0">
                <a:latin typeface="+mn-lt"/>
              </a:rPr>
              <a:t>Newly designed seat is adopted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ja-JP" sz="1050" b="1" dirty="0" smtClean="0">
                <a:latin typeface="+mn-lt"/>
              </a:rPr>
              <a:t> Cushion volume is increased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ja-JP" altLang="en-US" sz="1050" b="1" dirty="0">
                <a:latin typeface="+mn-lt"/>
              </a:rPr>
              <a:t> </a:t>
            </a:r>
            <a:r>
              <a:rPr lang="en-US" altLang="ja-JP" sz="1050" b="1" dirty="0" smtClean="0">
                <a:latin typeface="+mn-lt"/>
              </a:rPr>
              <a:t>Flat sitting portion for rider is increased by 30%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ja-JP" sz="1050" b="1" dirty="0">
                <a:latin typeface="+mn-lt"/>
              </a:rPr>
              <a:t> </a:t>
            </a:r>
            <a:r>
              <a:rPr lang="en-US" altLang="ja-JP" sz="1050" b="1" dirty="0" smtClean="0">
                <a:latin typeface="+mn-lt"/>
              </a:rPr>
              <a:t>Leather spec is not changed </a:t>
            </a:r>
            <a:endParaRPr lang="en-US" altLang="ja-JP" sz="1050" b="1" dirty="0" smtClean="0">
              <a:solidFill>
                <a:srgbClr val="FF0000"/>
              </a:solidFill>
              <a:latin typeface="+mn-lt"/>
            </a:endParaRPr>
          </a:p>
          <a:p>
            <a:pPr>
              <a:defRPr/>
            </a:pPr>
            <a:endParaRPr lang="ja-JP" altLang="en-US" sz="1050" b="1" dirty="0">
              <a:latin typeface="+mn-lt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849313" y="388740"/>
            <a:ext cx="4031679" cy="30995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ja-JP" sz="1400" b="1" dirty="0" smtClean="0">
                <a:latin typeface="+mn-lt"/>
              </a:rPr>
              <a:t>Seats </a:t>
            </a:r>
            <a:endParaRPr lang="en-US" altLang="ja-JP" sz="1400" b="1" dirty="0">
              <a:latin typeface="+mn-lt"/>
            </a:endParaRPr>
          </a:p>
        </p:txBody>
      </p:sp>
      <p:sp>
        <p:nvSpPr>
          <p:cNvPr id="8" name="テキスト ボックス 14"/>
          <p:cNvSpPr txBox="1"/>
          <p:nvPr/>
        </p:nvSpPr>
        <p:spPr>
          <a:xfrm>
            <a:off x="849314" y="1104801"/>
            <a:ext cx="4031678" cy="307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1400" b="1" dirty="0" smtClean="0">
                <a:latin typeface="+mn-lt"/>
              </a:rPr>
              <a:t>Optimized cushioning shape</a:t>
            </a:r>
            <a:endParaRPr lang="ja-JP" altLang="en-US" sz="1400" b="1" dirty="0">
              <a:latin typeface="+mn-lt"/>
            </a:endParaRPr>
          </a:p>
        </p:txBody>
      </p:sp>
      <p:sp>
        <p:nvSpPr>
          <p:cNvPr id="1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A48B2-5FC2-417F-80DA-A2F4D7BD6DF1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4"/>
          <a:srcRect l="5540" t="12287" r="8589" b="11539"/>
          <a:stretch/>
        </p:blipFill>
        <p:spPr>
          <a:xfrm>
            <a:off x="7352413" y="1982583"/>
            <a:ext cx="2425123" cy="121256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5"/>
          <a:srcRect l="6212" t="24006" r="6214" b="4510"/>
          <a:stretch/>
        </p:blipFill>
        <p:spPr>
          <a:xfrm>
            <a:off x="7365268" y="3931349"/>
            <a:ext cx="2312855" cy="778819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6645188" y="4915991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u="sng" dirty="0" smtClean="0">
                <a:latin typeface="+mj-lt"/>
              </a:rPr>
              <a:t>Side view</a:t>
            </a:r>
            <a:endParaRPr kumimoji="1" lang="ja-JP" altLang="en-US" sz="1200" b="1" u="sng" dirty="0">
              <a:latin typeface="+mj-lt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645188" y="3147052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u="sng" dirty="0" smtClean="0">
                <a:latin typeface="+mj-lt"/>
              </a:rPr>
              <a:t>Top view</a:t>
            </a:r>
            <a:endParaRPr kumimoji="1" lang="ja-JP" altLang="en-US" sz="1200" b="1" u="sng" dirty="0">
              <a:latin typeface="+mj-lt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128465" y="1523354"/>
            <a:ext cx="2747483" cy="2014990"/>
            <a:chOff x="416496" y="1520578"/>
            <a:chExt cx="3828626" cy="3173729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6496" y="1520578"/>
              <a:ext cx="3828626" cy="3173729"/>
            </a:xfrm>
            <a:prstGeom prst="rect">
              <a:avLst/>
            </a:prstGeom>
          </p:spPr>
        </p:pic>
        <p:sp>
          <p:nvSpPr>
            <p:cNvPr id="4" name="正方形/長方形 3"/>
            <p:cNvSpPr/>
            <p:nvPr/>
          </p:nvSpPr>
          <p:spPr>
            <a:xfrm>
              <a:off x="1280592" y="2279438"/>
              <a:ext cx="576064" cy="3574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1280592" y="4201057"/>
              <a:ext cx="576064" cy="3574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9" name="正方形/長方形 18"/>
          <p:cNvSpPr/>
          <p:nvPr/>
        </p:nvSpPr>
        <p:spPr>
          <a:xfrm>
            <a:off x="232772" y="1628800"/>
            <a:ext cx="3064374" cy="1800200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コネクタ 20"/>
          <p:cNvCxnSpPr/>
          <p:nvPr/>
        </p:nvCxnSpPr>
        <p:spPr>
          <a:xfrm>
            <a:off x="232772" y="3429000"/>
            <a:ext cx="1119828" cy="1217687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flipH="1">
            <a:off x="1352600" y="3426036"/>
            <a:ext cx="1944546" cy="1220651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142875" y="5748347"/>
            <a:ext cx="5895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latin typeface="+mj-lt"/>
              </a:rPr>
              <a:t>・</a:t>
            </a:r>
            <a:r>
              <a:rPr lang="en-US" altLang="ja-JP" sz="1200" b="1" dirty="0" smtClean="0">
                <a:latin typeface="+mj-lt"/>
              </a:rPr>
              <a:t>The </a:t>
            </a:r>
            <a:r>
              <a:rPr lang="en-US" altLang="ja-JP" sz="1200" b="1" dirty="0">
                <a:latin typeface="+mj-lt"/>
              </a:rPr>
              <a:t>front end of the seat was extended 10 mm forward onto the fuel tank area to bring more freedom to the riding </a:t>
            </a:r>
            <a:r>
              <a:rPr lang="en-US" altLang="ja-JP" sz="1200" b="1" dirty="0" smtClean="0">
                <a:latin typeface="+mj-lt"/>
              </a:rPr>
              <a:t>position</a:t>
            </a:r>
            <a:endParaRPr kumimoji="1" lang="ja-JP" altLang="en-US" sz="1200" b="1" dirty="0">
              <a:latin typeface="+mj-lt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875948" y="4646687"/>
            <a:ext cx="1500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>
                <a:latin typeface="+mj-lt"/>
              </a:rPr>
              <a:t>- H72</a:t>
            </a:r>
          </a:p>
          <a:p>
            <a:r>
              <a:rPr lang="en-US" altLang="ja-JP" sz="1200" b="1" dirty="0" smtClean="0">
                <a:solidFill>
                  <a:srgbClr val="FF99FF"/>
                </a:solidFill>
                <a:latin typeface="+mj-lt"/>
              </a:rPr>
              <a:t>- 1WS</a:t>
            </a:r>
            <a:endParaRPr kumimoji="1" lang="ja-JP" altLang="en-US" sz="1200" b="1" dirty="0">
              <a:solidFill>
                <a:srgbClr val="FF99FF"/>
              </a:solidFill>
              <a:latin typeface="+mj-lt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6819" r="1852" b="5548"/>
          <a:stretch/>
        </p:blipFill>
        <p:spPr>
          <a:xfrm>
            <a:off x="4586574" y="1988840"/>
            <a:ext cx="2113237" cy="1157249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5208" y="2395872"/>
            <a:ext cx="470583" cy="385984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" t="6644" b="4673"/>
          <a:stretch/>
        </p:blipFill>
        <p:spPr>
          <a:xfrm>
            <a:off x="4586574" y="4108099"/>
            <a:ext cx="2113237" cy="705541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5207" y="4160959"/>
            <a:ext cx="470583" cy="385984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5529064" y="3452140"/>
            <a:ext cx="5097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>
                <a:latin typeface="+mj-lt"/>
              </a:rPr>
              <a:t>1WS</a:t>
            </a:r>
            <a:endParaRPr kumimoji="1" lang="ja-JP" altLang="en-US" sz="1200" b="1" dirty="0">
              <a:latin typeface="+mj-lt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8242193" y="3480333"/>
            <a:ext cx="5097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latin typeface="+mj-lt"/>
              </a:rPr>
              <a:t>H72</a:t>
            </a:r>
            <a:endParaRPr kumimoji="1" lang="ja-JP" altLang="en-US" sz="1200" b="1" dirty="0">
              <a:latin typeface="+mj-lt"/>
            </a:endParaRP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848544" y="759972"/>
            <a:ext cx="3905250" cy="287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400" b="1" dirty="0" smtClean="0">
                <a:latin typeface="+mj-lt"/>
                <a:ea typeface="ＭＳ Ｐゴシック" pitchFamily="50" charset="-128"/>
              </a:rPr>
              <a:t>  Optimize for wide range of riding scenes</a:t>
            </a:r>
            <a:endParaRPr kumimoji="0" lang="en-US" altLang="ja-JP" sz="1000" b="1" dirty="0">
              <a:latin typeface="+mj-lt"/>
              <a:ea typeface="ＭＳ Ｐゴシック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769836" y="3152001"/>
            <a:ext cx="5097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1WS</a:t>
            </a:r>
            <a:endParaRPr kumimoji="1" lang="ja-JP" altLang="en-US" sz="12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69836" y="2003907"/>
            <a:ext cx="5097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solidFill>
                  <a:srgbClr val="00B050"/>
                </a:solidFill>
                <a:latin typeface="+mj-lt"/>
              </a:rPr>
              <a:t>H72</a:t>
            </a:r>
            <a:endParaRPr kumimoji="1" lang="ja-JP" altLang="en-US" sz="1200" b="1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0861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13"/>
          <p:cNvSpPr txBox="1"/>
          <p:nvPr/>
        </p:nvSpPr>
        <p:spPr>
          <a:xfrm>
            <a:off x="4953000" y="692150"/>
            <a:ext cx="4824536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altLang="ja-JP" sz="1050" b="1" dirty="0" smtClean="0">
                <a:latin typeface="+mj-lt"/>
              </a:rPr>
              <a:t> Spring and damper specification are changed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ja-JP" sz="1050" b="1" dirty="0" smtClean="0">
                <a:latin typeface="+mj-lt"/>
              </a:rPr>
              <a:t> Shape is same as 1WS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ja-JP" sz="1050" b="1" dirty="0" smtClean="0">
                <a:latin typeface="+mj-lt"/>
              </a:rPr>
              <a:t> Manufacturer is same as 1WS: KYB</a:t>
            </a:r>
          </a:p>
          <a:p>
            <a:pPr>
              <a:defRPr/>
            </a:pPr>
            <a:endParaRPr lang="en-US" altLang="ja-JP" sz="1050" b="1" dirty="0" smtClean="0">
              <a:latin typeface="+mn-lt"/>
            </a:endParaRPr>
          </a:p>
          <a:p>
            <a:pPr>
              <a:defRPr/>
            </a:pPr>
            <a:endParaRPr lang="ja-JP" altLang="en-US" sz="1050" b="1" dirty="0">
              <a:latin typeface="+mn-lt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849313" y="388740"/>
            <a:ext cx="4031679" cy="30995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ja-JP" sz="1400" b="1" dirty="0" smtClean="0">
                <a:latin typeface="+mn-lt"/>
              </a:rPr>
              <a:t>Front fork </a:t>
            </a:r>
            <a:endParaRPr lang="en-US" altLang="ja-JP" sz="1400" b="1" dirty="0">
              <a:latin typeface="+mn-lt"/>
            </a:endParaRPr>
          </a:p>
        </p:txBody>
      </p:sp>
      <p:sp>
        <p:nvSpPr>
          <p:cNvPr id="8" name="テキスト ボックス 14"/>
          <p:cNvSpPr txBox="1"/>
          <p:nvPr/>
        </p:nvSpPr>
        <p:spPr>
          <a:xfrm>
            <a:off x="849314" y="1104801"/>
            <a:ext cx="4031678" cy="307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1400" b="1" dirty="0" smtClean="0">
                <a:latin typeface="+mn-lt"/>
              </a:rPr>
              <a:t>Good handling  </a:t>
            </a:r>
            <a:endParaRPr lang="ja-JP" altLang="en-US" sz="1400" b="1" dirty="0">
              <a:latin typeface="+mn-lt"/>
            </a:endParaRPr>
          </a:p>
        </p:txBody>
      </p:sp>
      <p:sp>
        <p:nvSpPr>
          <p:cNvPr id="1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A48B2-5FC2-417F-80DA-A2F4D7BD6DF1}" type="slidenum">
              <a:rPr lang="ja-JP" altLang="en-US" smtClean="0"/>
              <a:pPr/>
              <a:t>15</a:t>
            </a:fld>
            <a:endParaRPr lang="ja-JP" altLang="en-US" dirty="0"/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auto">
          <a:xfrm>
            <a:off x="959030" y="759972"/>
            <a:ext cx="3905250" cy="287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400" b="1" dirty="0" smtClean="0">
                <a:latin typeface="+mj-lt"/>
                <a:ea typeface="ＭＳ Ｐゴシック" pitchFamily="50" charset="-128"/>
              </a:rPr>
              <a:t>Optimize for wide range of riding scenes</a:t>
            </a:r>
            <a:endParaRPr kumimoji="0" lang="en-US" altLang="ja-JP" sz="1000" b="1" dirty="0">
              <a:latin typeface="+mj-lt"/>
              <a:ea typeface="ＭＳ Ｐゴシック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939" y="1556791"/>
            <a:ext cx="2375901" cy="3713540"/>
          </a:xfrm>
          <a:prstGeom prst="rect">
            <a:avLst/>
          </a:prstGeom>
        </p:spPr>
      </p:pic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32553"/>
              </p:ext>
            </p:extLst>
          </p:nvPr>
        </p:nvGraphicFramePr>
        <p:xfrm>
          <a:off x="4980806" y="1556790"/>
          <a:ext cx="4436690" cy="370799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780506"/>
                <a:gridCol w="841624"/>
                <a:gridCol w="814560"/>
              </a:tblGrid>
              <a:tr h="52971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latin typeface="+mj-lt"/>
                        </a:rPr>
                        <a:t>Items</a:t>
                      </a:r>
                      <a:endParaRPr kumimoji="1" lang="ja-JP" altLang="en-US" sz="1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latin typeface="+mj-lt"/>
                        </a:rPr>
                        <a:t>H72</a:t>
                      </a:r>
                      <a:endParaRPr kumimoji="1" lang="ja-JP" altLang="en-US" sz="1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latin typeface="+mj-lt"/>
                        </a:rPr>
                        <a:t>1WS</a:t>
                      </a:r>
                      <a:endParaRPr kumimoji="1" lang="ja-JP" altLang="en-US" sz="1200" b="1" dirty="0">
                        <a:latin typeface="+mj-lt"/>
                      </a:endParaRPr>
                    </a:p>
                  </a:txBody>
                  <a:tcPr anchor="ctr"/>
                </a:tc>
              </a:tr>
              <a:tr h="529714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baseline="0" dirty="0" smtClean="0">
                          <a:latin typeface="+mj-lt"/>
                        </a:rPr>
                        <a:t>Stroke</a:t>
                      </a:r>
                      <a:endParaRPr kumimoji="1" lang="ja-JP" altLang="en-US" sz="1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latin typeface="+mj-lt"/>
                        </a:rPr>
                        <a:t>130 mm</a:t>
                      </a:r>
                      <a:endParaRPr kumimoji="1" lang="ja-JP" altLang="en-US" sz="1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dirty="0" smtClean="0">
                          <a:latin typeface="+mj-lt"/>
                          <a:sym typeface="Wingdings" panose="05000000000000000000" pitchFamily="2" charset="2"/>
                        </a:rPr>
                        <a:t></a:t>
                      </a:r>
                      <a:endParaRPr kumimoji="1" lang="ja-JP" altLang="en-US" sz="1200" b="1" dirty="0" smtClean="0">
                        <a:latin typeface="+mj-lt"/>
                      </a:endParaRPr>
                    </a:p>
                  </a:txBody>
                  <a:tcPr anchor="ctr"/>
                </a:tc>
              </a:tr>
              <a:tr h="529714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 smtClean="0">
                          <a:latin typeface="+mj-lt"/>
                        </a:rPr>
                        <a:t>Spring</a:t>
                      </a:r>
                      <a:r>
                        <a:rPr kumimoji="1" lang="en-US" altLang="ja-JP" sz="1200" b="1" baseline="0" dirty="0" smtClean="0">
                          <a:latin typeface="+mj-lt"/>
                        </a:rPr>
                        <a:t> rate</a:t>
                      </a:r>
                      <a:endParaRPr kumimoji="1" lang="ja-JP" altLang="en-US" sz="1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latin typeface="+mj-lt"/>
                        </a:rPr>
                        <a:t>18 N/mm</a:t>
                      </a:r>
                      <a:endParaRPr kumimoji="1" lang="ja-JP" altLang="en-US" sz="1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latin typeface="+mj-lt"/>
                        </a:rPr>
                        <a:t>17 N/mm</a:t>
                      </a:r>
                      <a:endParaRPr kumimoji="1" lang="ja-JP" altLang="en-US" sz="1200" b="1" dirty="0">
                        <a:latin typeface="+mj-lt"/>
                      </a:endParaRPr>
                    </a:p>
                  </a:txBody>
                  <a:tcPr anchor="ctr"/>
                </a:tc>
              </a:tr>
              <a:tr h="529714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 smtClean="0">
                          <a:latin typeface="+mj-lt"/>
                        </a:rPr>
                        <a:t>Tension damping force @ 0.3m/s</a:t>
                      </a:r>
                      <a:endParaRPr kumimoji="1" lang="ja-JP" altLang="en-US" sz="1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latin typeface="+mj-lt"/>
                        </a:rPr>
                        <a:t>180 N</a:t>
                      </a:r>
                      <a:endParaRPr kumimoji="1" lang="ja-JP" altLang="en-US" sz="1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latin typeface="+mj-lt"/>
                        </a:rPr>
                        <a:t>155 N</a:t>
                      </a:r>
                      <a:endParaRPr kumimoji="1" lang="ja-JP" altLang="en-US" sz="1200" b="1" dirty="0">
                        <a:latin typeface="+mj-lt"/>
                      </a:endParaRPr>
                    </a:p>
                  </a:txBody>
                  <a:tcPr anchor="ctr"/>
                </a:tc>
              </a:tr>
              <a:tr h="529714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 smtClean="0">
                          <a:latin typeface="+mj-lt"/>
                        </a:rPr>
                        <a:t>Compression damping force @ 1.0m/s</a:t>
                      </a:r>
                      <a:endParaRPr kumimoji="1" lang="ja-JP" altLang="en-US" sz="1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latin typeface="+mj-lt"/>
                        </a:rPr>
                        <a:t>130 N</a:t>
                      </a:r>
                      <a:endParaRPr kumimoji="1" lang="ja-JP" altLang="en-US" sz="1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latin typeface="+mj-lt"/>
                          <a:sym typeface="Wingdings" panose="05000000000000000000" pitchFamily="2" charset="2"/>
                        </a:rPr>
                        <a:t></a:t>
                      </a:r>
                      <a:endParaRPr kumimoji="1" lang="ja-JP" altLang="en-US" sz="1200" b="1" dirty="0">
                        <a:latin typeface="+mj-lt"/>
                      </a:endParaRPr>
                    </a:p>
                  </a:txBody>
                  <a:tcPr anchor="ctr"/>
                </a:tc>
              </a:tr>
              <a:tr h="529714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 smtClean="0">
                          <a:latin typeface="+mj-lt"/>
                        </a:rPr>
                        <a:t>Oil quantity</a:t>
                      </a:r>
                      <a:endParaRPr kumimoji="1" lang="ja-JP" altLang="en-US" sz="1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dirty="0" smtClean="0">
                          <a:latin typeface="+mj-lt"/>
                        </a:rPr>
                        <a:t>405 cm</a:t>
                      </a:r>
                      <a:r>
                        <a:rPr kumimoji="1" lang="en-US" altLang="ja-JP" sz="1200" b="1" baseline="30000" dirty="0" smtClean="0">
                          <a:latin typeface="+mj-lt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403 cm</a:t>
                      </a:r>
                      <a:r>
                        <a:rPr kumimoji="1" lang="en-US" altLang="ja-JP" sz="1200" b="1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/>
                </a:tc>
              </a:tr>
              <a:tr h="529714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 smtClean="0">
                          <a:latin typeface="+mj-lt"/>
                        </a:rPr>
                        <a:t>Oil level</a:t>
                      </a:r>
                      <a:endParaRPr kumimoji="1" lang="ja-JP" altLang="en-US" sz="1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dirty="0" smtClean="0">
                          <a:latin typeface="+mj-lt"/>
                        </a:rPr>
                        <a:t>160 </a:t>
                      </a:r>
                      <a:r>
                        <a:rPr kumimoji="1" lang="en-US" altLang="ja-JP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cm</a:t>
                      </a:r>
                      <a:r>
                        <a:rPr kumimoji="1" lang="en-US" altLang="ja-JP" sz="1200" b="1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162 cm</a:t>
                      </a:r>
                      <a:r>
                        <a:rPr kumimoji="1" lang="en-US" altLang="ja-JP" sz="1200" b="1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142875" y="5748347"/>
            <a:ext cx="5895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 smtClean="0">
                <a:latin typeface="+mj-lt"/>
              </a:rPr>
              <a:t>・</a:t>
            </a:r>
            <a:r>
              <a:rPr lang="en-US" altLang="ja-JP" sz="1200" b="1" dirty="0">
                <a:latin typeface="+mj-lt"/>
              </a:rPr>
              <a:t>G</a:t>
            </a:r>
            <a:r>
              <a:rPr lang="en-US" altLang="ja-JP" sz="1200" b="1" dirty="0" smtClean="0">
                <a:latin typeface="+mj-lt"/>
              </a:rPr>
              <a:t>ive </a:t>
            </a:r>
            <a:r>
              <a:rPr lang="en-US" altLang="ja-JP" sz="1200" b="1" dirty="0">
                <a:latin typeface="+mj-lt"/>
              </a:rPr>
              <a:t>riders a greater degree of adjustability and to better accommodate a wide variety of uses and rider skill levels</a:t>
            </a:r>
            <a:endParaRPr kumimoji="1" lang="ja-JP" altLang="en-US" sz="1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2504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13"/>
          <p:cNvSpPr txBox="1"/>
          <p:nvPr/>
        </p:nvSpPr>
        <p:spPr>
          <a:xfrm>
            <a:off x="4953000" y="692150"/>
            <a:ext cx="482453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altLang="ja-JP" sz="1050" b="1" dirty="0" smtClean="0">
                <a:latin typeface="+mj-lt"/>
              </a:rPr>
              <a:t> </a:t>
            </a:r>
            <a:r>
              <a:rPr lang="en-US" altLang="ja-JP" sz="1050" b="1" dirty="0">
                <a:latin typeface="+mj-lt"/>
              </a:rPr>
              <a:t>Newly designed rear shock absorber is adopted</a:t>
            </a:r>
            <a:endParaRPr lang="en-US" altLang="ja-JP" sz="1050" b="1" dirty="0" smtClean="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altLang="ja-JP" sz="1050" b="1" dirty="0" smtClean="0">
                <a:latin typeface="+mj-lt"/>
              </a:rPr>
              <a:t> Spring and damper specification are changed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ja-JP" sz="1050" b="1" dirty="0">
                <a:latin typeface="+mj-lt"/>
                <a:sym typeface="Wingdings" panose="05000000000000000000" pitchFamily="2" charset="2"/>
              </a:rPr>
              <a:t> </a:t>
            </a:r>
            <a:r>
              <a:rPr lang="en-US" altLang="ja-JP" sz="1050" b="1" dirty="0" smtClean="0">
                <a:latin typeface="+mj-lt"/>
                <a:sym typeface="Wingdings" panose="05000000000000000000" pitchFamily="2" charset="2"/>
              </a:rPr>
              <a:t>Rebound damping adjuster is adopted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ja-JP" sz="1050" b="1" dirty="0" smtClean="0">
                <a:latin typeface="+mj-lt"/>
                <a:sym typeface="Wingdings" panose="05000000000000000000" pitchFamily="2" charset="2"/>
              </a:rPr>
              <a:t> Manufacturer is same as 1WS: KYB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849313" y="388740"/>
            <a:ext cx="4031679" cy="30995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ja-JP" sz="1400" b="1" dirty="0" smtClean="0">
                <a:latin typeface="+mn-lt"/>
              </a:rPr>
              <a:t>Rear shock absorber</a:t>
            </a:r>
            <a:endParaRPr lang="en-US" altLang="ja-JP" sz="1400" b="1" dirty="0">
              <a:latin typeface="+mn-lt"/>
            </a:endParaRPr>
          </a:p>
        </p:txBody>
      </p:sp>
      <p:sp>
        <p:nvSpPr>
          <p:cNvPr id="8" name="テキスト ボックス 14"/>
          <p:cNvSpPr txBox="1"/>
          <p:nvPr/>
        </p:nvSpPr>
        <p:spPr>
          <a:xfrm>
            <a:off x="849314" y="1104801"/>
            <a:ext cx="4031678" cy="307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1400" b="1" dirty="0" smtClean="0">
                <a:latin typeface="+mn-lt"/>
              </a:rPr>
              <a:t>Good handling</a:t>
            </a:r>
            <a:endParaRPr lang="ja-JP" altLang="en-US" sz="1400" b="1" dirty="0">
              <a:latin typeface="+mn-lt"/>
            </a:endParaRPr>
          </a:p>
        </p:txBody>
      </p:sp>
      <p:sp>
        <p:nvSpPr>
          <p:cNvPr id="1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A48B2-5FC2-417F-80DA-A2F4D7BD6DF1}" type="slidenum">
              <a:rPr lang="ja-JP" altLang="en-US" smtClean="0"/>
              <a:pPr/>
              <a:t>16</a:t>
            </a:fld>
            <a:endParaRPr lang="ja-JP" altLang="en-US" dirty="0"/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959030" y="759972"/>
            <a:ext cx="3905250" cy="287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400" b="1" dirty="0" smtClean="0">
                <a:latin typeface="+mj-lt"/>
                <a:ea typeface="ＭＳ Ｐゴシック" pitchFamily="50" charset="-128"/>
              </a:rPr>
              <a:t>Fun riding for wide range of riding scenes</a:t>
            </a:r>
            <a:endParaRPr kumimoji="0" lang="en-US" altLang="ja-JP" sz="1000" b="1" dirty="0">
              <a:latin typeface="+mj-lt"/>
              <a:ea typeface="ＭＳ Ｐゴシック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l="2750" r="3739"/>
          <a:stretch/>
        </p:blipFill>
        <p:spPr>
          <a:xfrm>
            <a:off x="416496" y="3549535"/>
            <a:ext cx="2592065" cy="1588801"/>
          </a:xfrm>
          <a:prstGeom prst="rect">
            <a:avLst/>
          </a:prstGeom>
        </p:spPr>
      </p:pic>
      <p:sp>
        <p:nvSpPr>
          <p:cNvPr id="3" name="線吹き出し 2 (枠付き) 2"/>
          <p:cNvSpPr/>
          <p:nvPr/>
        </p:nvSpPr>
        <p:spPr>
          <a:xfrm>
            <a:off x="470471" y="5019426"/>
            <a:ext cx="2023504" cy="266939"/>
          </a:xfrm>
          <a:prstGeom prst="borderCallout2">
            <a:avLst>
              <a:gd name="adj1" fmla="val 18750"/>
              <a:gd name="adj2" fmla="val 102286"/>
              <a:gd name="adj3" fmla="val 18750"/>
              <a:gd name="adj4" fmla="val 114663"/>
              <a:gd name="adj5" fmla="val -103328"/>
              <a:gd name="adj6" fmla="val 100019"/>
            </a:avLst>
          </a:prstGeom>
          <a:noFill/>
          <a:ln>
            <a:solidFill>
              <a:srgbClr val="0070C0"/>
            </a:solidFill>
            <a:headEnd type="none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b="1" dirty="0" smtClean="0">
                <a:solidFill>
                  <a:schemeClr val="tx1"/>
                </a:solidFill>
              </a:rPr>
              <a:t>Rebound damping adjuster</a:t>
            </a:r>
            <a:endParaRPr kumimoji="1" lang="ja-JP" altLang="en-US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121044"/>
              </p:ext>
            </p:extLst>
          </p:nvPr>
        </p:nvGraphicFramePr>
        <p:xfrm>
          <a:off x="3631959" y="1515615"/>
          <a:ext cx="5979831" cy="379102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545182"/>
                <a:gridCol w="2376264"/>
                <a:gridCol w="1058385"/>
              </a:tblGrid>
              <a:tr h="44071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latin typeface="+mj-lt"/>
                        </a:rPr>
                        <a:t>Items</a:t>
                      </a:r>
                      <a:endParaRPr kumimoji="1" lang="ja-JP" altLang="en-US" sz="1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latin typeface="+mj-lt"/>
                        </a:rPr>
                        <a:t>H72</a:t>
                      </a:r>
                      <a:endParaRPr kumimoji="1" lang="ja-JP" altLang="en-US" sz="1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latin typeface="+mj-lt"/>
                        </a:rPr>
                        <a:t>1WS</a:t>
                      </a:r>
                      <a:endParaRPr kumimoji="1" lang="ja-JP" altLang="en-US" sz="1200" b="1" dirty="0">
                        <a:latin typeface="+mj-lt"/>
                      </a:endParaRPr>
                    </a:p>
                  </a:txBody>
                  <a:tcPr anchor="ctr"/>
                </a:tc>
              </a:tr>
              <a:tr h="440716"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>
                          <a:latin typeface="+mj-lt"/>
                        </a:rPr>
                        <a:t>Spring</a:t>
                      </a:r>
                      <a:r>
                        <a:rPr kumimoji="1" lang="en-US" altLang="ja-JP" sz="1200" b="1" baseline="0" dirty="0" smtClean="0">
                          <a:latin typeface="+mj-lt"/>
                        </a:rPr>
                        <a:t> rate</a:t>
                      </a:r>
                      <a:endParaRPr kumimoji="1" lang="ja-JP" altLang="en-US" sz="1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latin typeface="+mj-lt"/>
                        </a:rPr>
                        <a:t>120 N/mm</a:t>
                      </a:r>
                      <a:endParaRPr kumimoji="1" lang="ja-JP" altLang="en-US" sz="1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latin typeface="+mj-lt"/>
                        </a:rPr>
                        <a:t>107.8 N/mm</a:t>
                      </a:r>
                      <a:endParaRPr kumimoji="1" lang="ja-JP" altLang="en-US" sz="1200" b="1" dirty="0">
                        <a:latin typeface="+mj-lt"/>
                      </a:endParaRPr>
                    </a:p>
                  </a:txBody>
                  <a:tcPr anchor="ctr"/>
                </a:tc>
              </a:tr>
              <a:tr h="440716"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>
                          <a:latin typeface="+mj-lt"/>
                        </a:rPr>
                        <a:t>Tension damping force @ 0.3 m/s</a:t>
                      </a:r>
                      <a:endParaRPr kumimoji="1" lang="ja-JP" altLang="en-US" sz="1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latin typeface="+mj-lt"/>
                        </a:rPr>
                        <a:t>2200 N</a:t>
                      </a:r>
                      <a:endParaRPr kumimoji="1" lang="ja-JP" altLang="en-US" sz="1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latin typeface="+mj-lt"/>
                        </a:rPr>
                        <a:t>1730 N</a:t>
                      </a:r>
                      <a:endParaRPr kumimoji="1" lang="ja-JP" altLang="en-US" sz="1200" b="1" dirty="0">
                        <a:latin typeface="+mj-lt"/>
                      </a:endParaRPr>
                    </a:p>
                  </a:txBody>
                  <a:tcPr anchor="ctr"/>
                </a:tc>
              </a:tr>
              <a:tr h="4551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dirty="0" smtClean="0">
                          <a:latin typeface="+mj-lt"/>
                        </a:rPr>
                        <a:t>Tension damping force @ 0.1 m/s</a:t>
                      </a:r>
                      <a:endParaRPr kumimoji="1" lang="ja-JP" altLang="en-US" sz="1200" b="1" dirty="0" smtClean="0">
                        <a:latin typeface="+mj-lt"/>
                      </a:endParaRPr>
                    </a:p>
                    <a:p>
                      <a:endParaRPr kumimoji="1" lang="ja-JP" altLang="en-US" sz="1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latin typeface="+mj-lt"/>
                        </a:rPr>
                        <a:t>765 N</a:t>
                      </a:r>
                      <a:endParaRPr kumimoji="1" lang="ja-JP" altLang="en-US" sz="1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latin typeface="+mj-lt"/>
                        </a:rPr>
                        <a:t>825 N</a:t>
                      </a:r>
                      <a:endParaRPr kumimoji="1" lang="ja-JP" altLang="en-US" sz="1200" b="1" dirty="0">
                        <a:latin typeface="+mj-lt"/>
                      </a:endParaRPr>
                    </a:p>
                  </a:txBody>
                  <a:tcPr anchor="ctr"/>
                </a:tc>
              </a:tr>
              <a:tr h="455158"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>
                          <a:latin typeface="+mj-lt"/>
                        </a:rPr>
                        <a:t>Compression damping force @</a:t>
                      </a:r>
                      <a:r>
                        <a:rPr kumimoji="1" lang="en-US" altLang="ja-JP" sz="1200" b="1" baseline="0" dirty="0" smtClean="0">
                          <a:latin typeface="+mj-lt"/>
                        </a:rPr>
                        <a:t> </a:t>
                      </a:r>
                      <a:r>
                        <a:rPr kumimoji="1" lang="en-US" altLang="ja-JP" sz="1200" b="1" dirty="0" smtClean="0">
                          <a:latin typeface="+mj-lt"/>
                        </a:rPr>
                        <a:t>0.3 m/s</a:t>
                      </a:r>
                      <a:endParaRPr kumimoji="1" lang="ja-JP" altLang="en-US" sz="1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latin typeface="+mj-lt"/>
                        </a:rPr>
                        <a:t>670 N</a:t>
                      </a:r>
                      <a:endParaRPr kumimoji="1" lang="ja-JP" altLang="en-US" sz="1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latin typeface="+mj-lt"/>
                        </a:rPr>
                        <a:t>480 N </a:t>
                      </a:r>
                      <a:endParaRPr kumimoji="1" lang="ja-JP" altLang="en-US" sz="1200" b="1" dirty="0">
                        <a:latin typeface="+mj-lt"/>
                      </a:endParaRPr>
                    </a:p>
                  </a:txBody>
                  <a:tcPr anchor="ctr"/>
                </a:tc>
              </a:tr>
              <a:tr h="6372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dirty="0" smtClean="0">
                          <a:latin typeface="+mj-lt"/>
                        </a:rPr>
                        <a:t>Compression damping force @</a:t>
                      </a:r>
                      <a:r>
                        <a:rPr kumimoji="1" lang="en-US" altLang="ja-JP" sz="1200" b="1" baseline="0" dirty="0" smtClean="0">
                          <a:latin typeface="+mj-lt"/>
                        </a:rPr>
                        <a:t> </a:t>
                      </a:r>
                      <a:r>
                        <a:rPr kumimoji="1" lang="en-US" altLang="ja-JP" sz="1200" b="1" dirty="0" smtClean="0">
                          <a:latin typeface="+mj-lt"/>
                        </a:rPr>
                        <a:t>0.1 m/s</a:t>
                      </a:r>
                      <a:endParaRPr kumimoji="1" lang="ja-JP" altLang="en-US" sz="1200" b="1" dirty="0" smtClean="0">
                        <a:latin typeface="+mj-lt"/>
                      </a:endParaRPr>
                    </a:p>
                    <a:p>
                      <a:endParaRPr kumimoji="1" lang="ja-JP" altLang="en-US" sz="1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latin typeface="+mj-lt"/>
                        </a:rPr>
                        <a:t>350 N</a:t>
                      </a:r>
                      <a:endParaRPr kumimoji="1" lang="ja-JP" altLang="en-US" sz="1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latin typeface="+mj-lt"/>
                        </a:rPr>
                        <a:t>255 N</a:t>
                      </a:r>
                      <a:endParaRPr kumimoji="1" lang="ja-JP" altLang="en-US" sz="1200" b="1" dirty="0">
                        <a:latin typeface="+mj-lt"/>
                      </a:endParaRPr>
                    </a:p>
                  </a:txBody>
                  <a:tcPr anchor="ctr"/>
                </a:tc>
              </a:tr>
              <a:tr h="455158"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>
                          <a:latin typeface="+mj-lt"/>
                        </a:rPr>
                        <a:t>Rebound</a:t>
                      </a:r>
                      <a:r>
                        <a:rPr kumimoji="1" lang="en-US" altLang="ja-JP" sz="1200" b="1" baseline="0" dirty="0" smtClean="0">
                          <a:latin typeface="+mj-lt"/>
                        </a:rPr>
                        <a:t> damping setting</a:t>
                      </a:r>
                      <a:endParaRPr kumimoji="1" lang="ja-JP" altLang="en-US" sz="1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baseline="0" dirty="0" smtClean="0">
                          <a:latin typeface="+mj-lt"/>
                        </a:rPr>
                        <a:t>Initial : One turn and half back from fully tightened position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latin typeface="+mj-lt"/>
                        </a:rPr>
                        <a:t>-</a:t>
                      </a:r>
                      <a:endParaRPr kumimoji="1" lang="ja-JP" altLang="en-US" sz="1200" b="1" dirty="0">
                        <a:latin typeface="+mj-lt"/>
                      </a:endParaRPr>
                    </a:p>
                  </a:txBody>
                  <a:tcPr anchor="ctr"/>
                </a:tc>
              </a:tr>
              <a:tr h="455158"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>
                          <a:latin typeface="+mj-lt"/>
                        </a:rPr>
                        <a:t>Initial</a:t>
                      </a:r>
                      <a:r>
                        <a:rPr kumimoji="1" lang="en-US" altLang="ja-JP" sz="1200" b="1" baseline="0" dirty="0" smtClean="0">
                          <a:latin typeface="+mj-lt"/>
                        </a:rPr>
                        <a:t> preload setting</a:t>
                      </a:r>
                      <a:endParaRPr kumimoji="1" lang="ja-JP" altLang="en-US" sz="1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latin typeface="+mj-lt"/>
                        </a:rPr>
                        <a:t>9 steps</a:t>
                      </a:r>
                    </a:p>
                    <a:p>
                      <a:pPr algn="ctr"/>
                      <a:r>
                        <a:rPr kumimoji="1" lang="en-US" altLang="ja-JP" sz="1200" b="1" dirty="0" smtClean="0">
                          <a:latin typeface="+mj-lt"/>
                        </a:rPr>
                        <a:t>Initial:</a:t>
                      </a:r>
                      <a:r>
                        <a:rPr kumimoji="1" lang="en-US" altLang="ja-JP" sz="1200" b="1" baseline="0" dirty="0" smtClean="0">
                          <a:latin typeface="+mj-lt"/>
                        </a:rPr>
                        <a:t> 3</a:t>
                      </a:r>
                      <a:r>
                        <a:rPr kumimoji="1" lang="en-US" altLang="ja-JP" sz="1200" b="1" baseline="30000" dirty="0" smtClean="0">
                          <a:latin typeface="+mj-lt"/>
                        </a:rPr>
                        <a:t>rd</a:t>
                      </a:r>
                      <a:r>
                        <a:rPr kumimoji="1" lang="en-US" altLang="ja-JP" sz="1200" b="1" baseline="0" dirty="0" smtClean="0">
                          <a:latin typeface="+mj-lt"/>
                        </a:rPr>
                        <a:t> step</a:t>
                      </a:r>
                      <a:endParaRPr kumimoji="1" lang="ja-JP" altLang="en-US" sz="1200" b="1" dirty="0" smtClean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latin typeface="+mj-lt"/>
                          <a:sym typeface="Wingdings" panose="05000000000000000000" pitchFamily="2" charset="2"/>
                        </a:rPr>
                        <a:t></a:t>
                      </a:r>
                      <a:endParaRPr kumimoji="1" lang="ja-JP" altLang="en-US" sz="1200" b="1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線吹き出し 2 (枠付き) 10"/>
          <p:cNvSpPr/>
          <p:nvPr/>
        </p:nvSpPr>
        <p:spPr>
          <a:xfrm>
            <a:off x="1712181" y="3547293"/>
            <a:ext cx="1728651" cy="30561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2834"/>
              <a:gd name="adj6" fmla="val -31456"/>
            </a:avLst>
          </a:prstGeom>
          <a:noFill/>
          <a:ln>
            <a:solidFill>
              <a:srgbClr val="0070C0"/>
            </a:solidFill>
            <a:headEnd type="none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200" b="1" dirty="0" smtClean="0">
                <a:solidFill>
                  <a:schemeClr val="tx1"/>
                </a:solidFill>
              </a:rPr>
              <a:t>Spring preload adjuster</a:t>
            </a:r>
            <a:endParaRPr kumimoji="1" lang="ja-JP" altLang="en-US" sz="1200" b="1" dirty="0">
              <a:solidFill>
                <a:schemeClr val="tx1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l="2805" t="7758" r="1946" b="3388"/>
          <a:stretch/>
        </p:blipFill>
        <p:spPr>
          <a:xfrm>
            <a:off x="623886" y="1578645"/>
            <a:ext cx="2465539" cy="1354936"/>
          </a:xfrm>
          <a:prstGeom prst="rect">
            <a:avLst/>
          </a:prstGeom>
        </p:spPr>
      </p:pic>
      <p:sp>
        <p:nvSpPr>
          <p:cNvPr id="15" name="下矢印 14"/>
          <p:cNvSpPr/>
          <p:nvPr/>
        </p:nvSpPr>
        <p:spPr>
          <a:xfrm>
            <a:off x="1668988" y="2995457"/>
            <a:ext cx="395630" cy="36153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42875" y="5748347"/>
            <a:ext cx="5895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 smtClean="0">
                <a:latin typeface="+mj-lt"/>
              </a:rPr>
              <a:t>・</a:t>
            </a:r>
            <a:r>
              <a:rPr lang="en-US" altLang="ja-JP" sz="1200" b="1" dirty="0" smtClean="0">
                <a:latin typeface="+mj-lt"/>
              </a:rPr>
              <a:t>The </a:t>
            </a:r>
            <a:r>
              <a:rPr lang="en-US" altLang="ja-JP" sz="1200" b="1" dirty="0">
                <a:latin typeface="+mj-lt"/>
              </a:rPr>
              <a:t>rear shock </a:t>
            </a:r>
            <a:r>
              <a:rPr lang="en-US" altLang="ja-JP" sz="1200" b="1" dirty="0" smtClean="0">
                <a:latin typeface="+mj-lt"/>
              </a:rPr>
              <a:t>gains </a:t>
            </a:r>
            <a:r>
              <a:rPr lang="en-US" altLang="ja-JP" sz="1200" b="1" dirty="0">
                <a:latin typeface="+mj-lt"/>
              </a:rPr>
              <a:t>the same rebound adjustability as the current MT-09 and easier preload </a:t>
            </a:r>
            <a:r>
              <a:rPr lang="en-US" altLang="ja-JP" sz="1200" b="1" dirty="0" smtClean="0">
                <a:latin typeface="+mj-lt"/>
              </a:rPr>
              <a:t>adjustability.</a:t>
            </a:r>
            <a:endParaRPr kumimoji="1" lang="ja-JP" altLang="en-US" sz="1200" b="1" dirty="0">
              <a:latin typeface="+mj-lt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959030" y="2718535"/>
            <a:ext cx="5097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>
                <a:latin typeface="+mj-lt"/>
              </a:rPr>
              <a:t>1WS</a:t>
            </a:r>
            <a:endParaRPr kumimoji="1" lang="ja-JP" altLang="en-US" sz="1200" b="1" dirty="0">
              <a:latin typeface="+mj-lt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959030" y="4624561"/>
            <a:ext cx="5097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latin typeface="+mj-lt"/>
              </a:rPr>
              <a:t>H72</a:t>
            </a:r>
            <a:endParaRPr kumimoji="1" lang="ja-JP" altLang="en-US" sz="1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961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13"/>
          <p:cNvSpPr txBox="1"/>
          <p:nvPr/>
        </p:nvSpPr>
        <p:spPr>
          <a:xfrm>
            <a:off x="4953000" y="692150"/>
            <a:ext cx="4824536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altLang="ja-JP" sz="1050" b="1" dirty="0">
                <a:latin typeface="+mn-lt"/>
              </a:rPr>
              <a:t> </a:t>
            </a:r>
            <a:r>
              <a:rPr lang="en-US" altLang="ja-JP" sz="1050" b="1" dirty="0" smtClean="0">
                <a:latin typeface="+mn-lt"/>
              </a:rPr>
              <a:t>Sport type tire is adopted. Manufacture: Michelin, Bridgestone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ja-JP" sz="1050" b="1" dirty="0">
                <a:latin typeface="+mn-lt"/>
              </a:rPr>
              <a:t> </a:t>
            </a:r>
            <a:r>
              <a:rPr lang="en-US" altLang="ja-JP" sz="1050" b="1" dirty="0" smtClean="0">
                <a:latin typeface="+mn-lt"/>
              </a:rPr>
              <a:t>Michelin-spec version uses Pilot Road 4s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ja-JP" sz="1050" b="1" dirty="0">
                <a:latin typeface="+mn-lt"/>
              </a:rPr>
              <a:t> </a:t>
            </a:r>
            <a:r>
              <a:rPr lang="en-US" altLang="ja-JP" sz="1050" b="1" dirty="0" smtClean="0">
                <a:latin typeface="+mn-lt"/>
              </a:rPr>
              <a:t>Bridgestone tire spec is unchanged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849313" y="388740"/>
            <a:ext cx="4031679" cy="30995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ja-JP" sz="1400" b="1" dirty="0" smtClean="0">
                <a:latin typeface="+mn-lt"/>
              </a:rPr>
              <a:t>Tires</a:t>
            </a:r>
            <a:endParaRPr lang="en-US" altLang="ja-JP" sz="1400" b="1" dirty="0">
              <a:latin typeface="+mn-lt"/>
            </a:endParaRPr>
          </a:p>
        </p:txBody>
      </p:sp>
      <p:sp>
        <p:nvSpPr>
          <p:cNvPr id="8" name="テキスト ボックス 14"/>
          <p:cNvSpPr txBox="1"/>
          <p:nvPr/>
        </p:nvSpPr>
        <p:spPr>
          <a:xfrm>
            <a:off x="849314" y="1104801"/>
            <a:ext cx="4031678" cy="307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1400" b="1" dirty="0" smtClean="0">
                <a:latin typeface="+mn-lt"/>
              </a:rPr>
              <a:t>Good handling</a:t>
            </a:r>
            <a:endParaRPr lang="ja-JP" altLang="en-US" sz="1400" b="1" dirty="0">
              <a:latin typeface="+mn-lt"/>
            </a:endParaRPr>
          </a:p>
        </p:txBody>
      </p:sp>
      <p:sp>
        <p:nvSpPr>
          <p:cNvPr id="1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A48B2-5FC2-417F-80DA-A2F4D7BD6DF1}" type="slidenum">
              <a:rPr lang="ja-JP" altLang="en-US" smtClean="0"/>
              <a:pPr/>
              <a:t>17</a:t>
            </a:fld>
            <a:endParaRPr lang="ja-JP" altLang="en-US" dirty="0"/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959030" y="759972"/>
            <a:ext cx="3905250" cy="287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ja-JP" sz="1000" dirty="0">
              <a:latin typeface="+mj-lt"/>
              <a:ea typeface="ＭＳ Ｐゴシック" pitchFamily="50" charset="-128"/>
            </a:endParaRPr>
          </a:p>
        </p:txBody>
      </p:sp>
      <p:graphicFrame>
        <p:nvGraphicFramePr>
          <p:cNvPr id="15" name="表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780284"/>
              </p:ext>
            </p:extLst>
          </p:nvPr>
        </p:nvGraphicFramePr>
        <p:xfrm>
          <a:off x="6235941" y="2499064"/>
          <a:ext cx="2376264" cy="755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473"/>
                <a:gridCol w="1722791"/>
              </a:tblGrid>
              <a:tr h="755129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FRONT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71669" marR="71669" marT="35835" marB="35835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baseline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PILOT ROAD 4 TL</a:t>
                      </a:r>
                      <a:endParaRPr kumimoji="1" lang="ja-JP" altLang="en-US" sz="12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l"/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120/70ZR17 M/C(58W)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71669" marR="71669" marT="35835" marB="35835"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表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690322"/>
              </p:ext>
            </p:extLst>
          </p:nvPr>
        </p:nvGraphicFramePr>
        <p:xfrm>
          <a:off x="6235941" y="4565501"/>
          <a:ext cx="2533483" cy="438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707"/>
                <a:gridCol w="1836776"/>
              </a:tblGrid>
              <a:tr h="438679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REAR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71669" marR="71669" marT="35835" marB="35835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baseline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PILOT ROAD 4 TL</a:t>
                      </a:r>
                      <a:endParaRPr kumimoji="1" lang="ja-JP" altLang="en-US" sz="12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180/55ZR17 M/C(73W)</a:t>
                      </a:r>
                      <a:endParaRPr kumimoji="1" lang="ja-JP" altLang="en-US" sz="12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71669" marR="71669" marT="35835" marB="35835">
                    <a:noFill/>
                  </a:tcPr>
                </a:tc>
              </a:tr>
            </a:tbl>
          </a:graphicData>
        </a:graphic>
      </p:graphicFrame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977" y="1529076"/>
            <a:ext cx="1442419" cy="869523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1135" y="3028522"/>
            <a:ext cx="1560102" cy="1330935"/>
          </a:xfrm>
          <a:prstGeom prst="rect">
            <a:avLst/>
          </a:prstGeom>
        </p:spPr>
      </p:pic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920752" y="763648"/>
            <a:ext cx="3889375" cy="287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400" b="1" dirty="0">
                <a:latin typeface="Calibri" panose="020F0502020204030204" pitchFamily="34" charset="0"/>
                <a:cs typeface="Calibri" panose="020F0502020204030204" pitchFamily="34" charset="0"/>
              </a:rPr>
              <a:t>For g</a:t>
            </a:r>
            <a:r>
              <a:rPr kumimoji="0" lang="en-US" altLang="ja-JP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ood </a:t>
            </a:r>
            <a:r>
              <a:rPr kumimoji="0" lang="en-US" altLang="ja-JP" sz="1400" b="1" dirty="0">
                <a:latin typeface="Calibri" panose="020F0502020204030204" pitchFamily="34" charset="0"/>
                <a:cs typeface="Calibri" panose="020F0502020204030204" pitchFamily="34" charset="0"/>
              </a:rPr>
              <a:t>handling</a:t>
            </a:r>
            <a:endParaRPr kumimoji="0" lang="en-US" altLang="ja-JP" sz="1400" b="1" dirty="0">
              <a:latin typeface="Calibri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375073" y="5017261"/>
            <a:ext cx="142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latin typeface="+mj-lt"/>
              </a:rPr>
              <a:t>1WS</a:t>
            </a:r>
            <a:endParaRPr kumimoji="1" lang="ja-JP" altLang="en-US" sz="1200" b="1" dirty="0">
              <a:latin typeface="+mj-lt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986984" y="5017261"/>
            <a:ext cx="142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latin typeface="+mj-lt"/>
              </a:rPr>
              <a:t>H72</a:t>
            </a:r>
            <a:endParaRPr kumimoji="1" lang="ja-JP" altLang="en-US" sz="1200" b="1" dirty="0">
              <a:latin typeface="+mj-lt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3773" y="3167548"/>
            <a:ext cx="536494" cy="438950"/>
          </a:xfrm>
          <a:prstGeom prst="rect">
            <a:avLst/>
          </a:prstGeom>
        </p:spPr>
      </p:pic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6" cstate="print"/>
          <a:srcRect t="1514" b="69710"/>
          <a:stretch>
            <a:fillRect/>
          </a:stretch>
        </p:blipFill>
        <p:spPr bwMode="auto">
          <a:xfrm>
            <a:off x="2059087" y="1512110"/>
            <a:ext cx="1142884" cy="934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508336"/>
              </p:ext>
            </p:extLst>
          </p:nvPr>
        </p:nvGraphicFramePr>
        <p:xfrm>
          <a:off x="1640632" y="2545814"/>
          <a:ext cx="244827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275"/>
                <a:gridCol w="1774997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FRONT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baseline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PILOT ROAD 3 TL</a:t>
                      </a:r>
                      <a:endParaRPr kumimoji="1" lang="ja-JP" altLang="en-US" sz="12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120/70ZR17 M/C(58W)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 cstate="print"/>
          <a:srcRect t="2396" b="70049"/>
          <a:stretch>
            <a:fillRect/>
          </a:stretch>
        </p:blipFill>
        <p:spPr bwMode="auto">
          <a:xfrm>
            <a:off x="1833818" y="3004865"/>
            <a:ext cx="1620835" cy="1354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535862"/>
              </p:ext>
            </p:extLst>
          </p:nvPr>
        </p:nvGraphicFramePr>
        <p:xfrm>
          <a:off x="1659506" y="4565501"/>
          <a:ext cx="244827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275"/>
                <a:gridCol w="1774997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REAR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baseline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PILOT ROAD 3A TL</a:t>
                      </a:r>
                      <a:endParaRPr kumimoji="1" lang="ja-JP" altLang="en-US" sz="12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180/55ZR17 M/C(73W)</a:t>
                      </a:r>
                      <a:endParaRPr kumimoji="1" lang="ja-JP" altLang="en-US" sz="12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6082748" y="5724939"/>
            <a:ext cx="36894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 smtClean="0">
                <a:latin typeface="+mj-lt"/>
              </a:rPr>
              <a:t>Tire air pressure</a:t>
            </a:r>
          </a:p>
          <a:p>
            <a:r>
              <a:rPr lang="en-US" altLang="ja-JP" sz="1050" b="1" dirty="0" smtClean="0">
                <a:latin typeface="+mj-lt"/>
              </a:rPr>
              <a:t>Front: 225 kpa / Rear: 250 kpa</a:t>
            </a:r>
            <a:endParaRPr lang="en-US" altLang="ja-JP" sz="105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757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" t="8002" r="1001"/>
          <a:stretch/>
        </p:blipFill>
        <p:spPr>
          <a:xfrm>
            <a:off x="2962160" y="1541306"/>
            <a:ext cx="4151080" cy="3788712"/>
          </a:xfrm>
          <a:prstGeom prst="rect">
            <a:avLst/>
          </a:prstGeom>
        </p:spPr>
      </p:pic>
      <p:sp>
        <p:nvSpPr>
          <p:cNvPr id="7" name="テキスト ボックス 13"/>
          <p:cNvSpPr txBox="1"/>
          <p:nvPr/>
        </p:nvSpPr>
        <p:spPr>
          <a:xfrm>
            <a:off x="4953000" y="692150"/>
            <a:ext cx="4824536" cy="1223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altLang="ja-JP" sz="1050" b="1" dirty="0">
                <a:latin typeface="+mj-lt"/>
              </a:rPr>
              <a:t> </a:t>
            </a:r>
            <a:r>
              <a:rPr lang="en-US" altLang="ja-JP" sz="1050" b="1" dirty="0" smtClean="0">
                <a:latin typeface="+mj-lt"/>
              </a:rPr>
              <a:t>BU2 base wire harness is adopted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ja-JP" sz="1050" b="1" dirty="0">
                <a:latin typeface="+mj-lt"/>
              </a:rPr>
              <a:t> </a:t>
            </a:r>
            <a:r>
              <a:rPr lang="en-US" altLang="ja-JP" sz="1050" b="1" dirty="0" smtClean="0">
                <a:latin typeface="+mj-lt"/>
              </a:rPr>
              <a:t>Wire harness specification is changed to correspond to change of front flasher location</a:t>
            </a:r>
          </a:p>
          <a:p>
            <a:pPr>
              <a:defRPr/>
            </a:pPr>
            <a:endParaRPr lang="en-US" altLang="ja-JP" sz="1050" b="1" dirty="0" smtClean="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altLang="ja-JP" sz="1050" b="1" dirty="0" smtClean="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altLang="ja-JP" sz="1050" b="1" dirty="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altLang="ja-JP" sz="1050" b="1" dirty="0" smtClean="0">
              <a:latin typeface="+mj-lt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849313" y="388740"/>
            <a:ext cx="4031679" cy="30995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ja-JP" sz="1400" b="1" dirty="0" smtClean="0">
                <a:latin typeface="+mn-lt"/>
              </a:rPr>
              <a:t>Electrical parts location</a:t>
            </a:r>
            <a:endParaRPr lang="en-US" altLang="ja-JP" sz="1400" b="1" dirty="0">
              <a:latin typeface="+mn-lt"/>
            </a:endParaRPr>
          </a:p>
        </p:txBody>
      </p:sp>
      <p:sp>
        <p:nvSpPr>
          <p:cNvPr id="8" name="テキスト ボックス 14"/>
          <p:cNvSpPr txBox="1"/>
          <p:nvPr/>
        </p:nvSpPr>
        <p:spPr>
          <a:xfrm>
            <a:off x="849314" y="1104801"/>
            <a:ext cx="4031678" cy="307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1400" b="1" dirty="0" smtClean="0">
                <a:latin typeface="+mn-lt"/>
              </a:rPr>
              <a:t>To correspond to change of front flasher location </a:t>
            </a:r>
            <a:endParaRPr lang="ja-JP" altLang="en-US" sz="1400" b="1" dirty="0">
              <a:latin typeface="+mn-lt"/>
            </a:endParaRPr>
          </a:p>
        </p:txBody>
      </p:sp>
      <p:sp>
        <p:nvSpPr>
          <p:cNvPr id="1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A48B2-5FC2-417F-80DA-A2F4D7BD6DF1}" type="slidenum">
              <a:rPr lang="ja-JP" altLang="en-US" smtClean="0"/>
              <a:pPr/>
              <a:t>18</a:t>
            </a:fld>
            <a:endParaRPr lang="ja-JP" altLang="en-US" dirty="0"/>
          </a:p>
        </p:txBody>
      </p:sp>
      <p:sp>
        <p:nvSpPr>
          <p:cNvPr id="39" name="Rectangle 10"/>
          <p:cNvSpPr>
            <a:spLocks noChangeArrowheads="1"/>
          </p:cNvSpPr>
          <p:nvPr/>
        </p:nvSpPr>
        <p:spPr bwMode="auto">
          <a:xfrm>
            <a:off x="849313" y="764704"/>
            <a:ext cx="4031679" cy="30995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ja-JP" sz="1400" b="1" dirty="0" smtClean="0">
                <a:latin typeface="+mn-lt"/>
              </a:rPr>
              <a:t>Optimized compact location</a:t>
            </a:r>
          </a:p>
        </p:txBody>
      </p:sp>
      <p:sp>
        <p:nvSpPr>
          <p:cNvPr id="30" name="AutoShape 86"/>
          <p:cNvSpPr>
            <a:spLocks/>
          </p:cNvSpPr>
          <p:nvPr/>
        </p:nvSpPr>
        <p:spPr bwMode="auto">
          <a:xfrm flipH="1">
            <a:off x="2604480" y="4117993"/>
            <a:ext cx="1052375" cy="276999"/>
          </a:xfrm>
          <a:prstGeom prst="borderCallout2">
            <a:avLst>
              <a:gd name="adj1" fmla="val 50089"/>
              <a:gd name="adj2" fmla="val -6245"/>
              <a:gd name="adj3" fmla="val 22565"/>
              <a:gd name="adj4" fmla="val -18765"/>
              <a:gd name="adj5" fmla="val -305423"/>
              <a:gd name="adj6" fmla="val -36080"/>
            </a:avLst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 type="oval" w="med" len="med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ja-JP" sz="1200" b="1" dirty="0" smtClean="0">
                <a:latin typeface="+mn-lt"/>
              </a:rPr>
              <a:t>Front flasher</a:t>
            </a:r>
            <a:endParaRPr kumimoji="0" lang="en-US" altLang="ja-JP" sz="1200" b="1" dirty="0">
              <a:latin typeface="+mn-lt"/>
              <a:ea typeface="ＭＳ Ｐゴシック" charset="-128"/>
            </a:endParaRPr>
          </a:p>
        </p:txBody>
      </p:sp>
      <p:sp>
        <p:nvSpPr>
          <p:cNvPr id="31" name="AutoShape 86"/>
          <p:cNvSpPr>
            <a:spLocks/>
          </p:cNvSpPr>
          <p:nvPr/>
        </p:nvSpPr>
        <p:spPr bwMode="auto">
          <a:xfrm flipH="1">
            <a:off x="3584846" y="4523522"/>
            <a:ext cx="608824" cy="276999"/>
          </a:xfrm>
          <a:prstGeom prst="borderCallout2">
            <a:avLst>
              <a:gd name="adj1" fmla="val 50089"/>
              <a:gd name="adj2" fmla="val -6245"/>
              <a:gd name="adj3" fmla="val 22565"/>
              <a:gd name="adj4" fmla="val -18765"/>
              <a:gd name="adj5" fmla="val -187056"/>
              <a:gd name="adj6" fmla="val -57785"/>
            </a:avLst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 type="oval" w="med" len="med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ja-JP" sz="1200" b="1" dirty="0" smtClean="0">
                <a:latin typeface="+mn-lt"/>
              </a:rPr>
              <a:t>Stator</a:t>
            </a:r>
            <a:endParaRPr kumimoji="0" lang="en-US" altLang="ja-JP" sz="1200" b="1" dirty="0">
              <a:latin typeface="+mn-lt"/>
              <a:ea typeface="ＭＳ Ｐゴシック" charset="-128"/>
            </a:endParaRPr>
          </a:p>
        </p:txBody>
      </p:sp>
      <p:sp>
        <p:nvSpPr>
          <p:cNvPr id="32" name="AutoShape 86"/>
          <p:cNvSpPr>
            <a:spLocks/>
          </p:cNvSpPr>
          <p:nvPr/>
        </p:nvSpPr>
        <p:spPr bwMode="auto">
          <a:xfrm flipH="1">
            <a:off x="7345026" y="4868353"/>
            <a:ext cx="1352389" cy="276999"/>
          </a:xfrm>
          <a:prstGeom prst="borderCallout2">
            <a:avLst>
              <a:gd name="adj1" fmla="val 53528"/>
              <a:gd name="adj2" fmla="val 103272"/>
              <a:gd name="adj3" fmla="val 53513"/>
              <a:gd name="adj4" fmla="val 119715"/>
              <a:gd name="adj5" fmla="val -143807"/>
              <a:gd name="adj6" fmla="val 168965"/>
            </a:avLst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 type="oval" w="med" len="med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ja-JP" sz="1200" b="1" dirty="0" smtClean="0">
                <a:latin typeface="+mn-lt"/>
              </a:rPr>
              <a:t>Rear wheel sensor</a:t>
            </a:r>
            <a:endParaRPr kumimoji="0" lang="en-US" altLang="ja-JP" sz="1200" b="1" dirty="0">
              <a:latin typeface="+mn-lt"/>
              <a:ea typeface="ＭＳ Ｐゴシック" charset="-128"/>
            </a:endParaRPr>
          </a:p>
        </p:txBody>
      </p:sp>
      <p:sp>
        <p:nvSpPr>
          <p:cNvPr id="34" name="AutoShape 86"/>
          <p:cNvSpPr>
            <a:spLocks/>
          </p:cNvSpPr>
          <p:nvPr/>
        </p:nvSpPr>
        <p:spPr bwMode="auto">
          <a:xfrm flipH="1">
            <a:off x="2604480" y="2000979"/>
            <a:ext cx="1322995" cy="276999"/>
          </a:xfrm>
          <a:prstGeom prst="borderCallout2">
            <a:avLst>
              <a:gd name="adj1" fmla="val 50089"/>
              <a:gd name="adj2" fmla="val -6245"/>
              <a:gd name="adj3" fmla="val 50074"/>
              <a:gd name="adj4" fmla="val -20575"/>
              <a:gd name="adj5" fmla="val 100336"/>
              <a:gd name="adj6" fmla="val -36080"/>
            </a:avLst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 type="oval" w="med" len="med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ja-JP" sz="1200" b="1" dirty="0" smtClean="0">
                <a:latin typeface="+mn-lt"/>
              </a:rPr>
              <a:t>Instrument panel</a:t>
            </a:r>
            <a:endParaRPr kumimoji="0" lang="en-US" altLang="ja-JP" sz="1200" b="1" dirty="0">
              <a:latin typeface="+mn-lt"/>
              <a:ea typeface="ＭＳ Ｐゴシック" charset="-128"/>
            </a:endParaRPr>
          </a:p>
        </p:txBody>
      </p:sp>
      <p:sp>
        <p:nvSpPr>
          <p:cNvPr id="35" name="AutoShape 86"/>
          <p:cNvSpPr>
            <a:spLocks/>
          </p:cNvSpPr>
          <p:nvPr/>
        </p:nvSpPr>
        <p:spPr bwMode="auto">
          <a:xfrm flipH="1">
            <a:off x="3584847" y="4905763"/>
            <a:ext cx="1110509" cy="276999"/>
          </a:xfrm>
          <a:prstGeom prst="borderCallout2">
            <a:avLst>
              <a:gd name="adj1" fmla="val 50089"/>
              <a:gd name="adj2" fmla="val -6245"/>
              <a:gd name="adj3" fmla="val 22565"/>
              <a:gd name="adj4" fmla="val -18765"/>
              <a:gd name="adj5" fmla="val -425776"/>
              <a:gd name="adj6" fmla="val -20259"/>
            </a:avLst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 type="oval" w="med" len="med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ja-JP" sz="1200" b="1" dirty="0" smtClean="0">
                <a:latin typeface="+mn-lt"/>
              </a:rPr>
              <a:t>Starting motor</a:t>
            </a:r>
            <a:endParaRPr kumimoji="0" lang="en-US" altLang="ja-JP" sz="1200" b="1" dirty="0">
              <a:latin typeface="+mn-lt"/>
              <a:ea typeface="ＭＳ Ｐゴシック" charset="-128"/>
            </a:endParaRPr>
          </a:p>
        </p:txBody>
      </p:sp>
      <p:sp>
        <p:nvSpPr>
          <p:cNvPr id="36" name="AutoShape 86"/>
          <p:cNvSpPr>
            <a:spLocks/>
          </p:cNvSpPr>
          <p:nvPr/>
        </p:nvSpPr>
        <p:spPr bwMode="auto">
          <a:xfrm flipH="1">
            <a:off x="1476188" y="3651349"/>
            <a:ext cx="1429790" cy="276999"/>
          </a:xfrm>
          <a:prstGeom prst="borderCallout2">
            <a:avLst>
              <a:gd name="adj1" fmla="val 50089"/>
              <a:gd name="adj2" fmla="val -6245"/>
              <a:gd name="adj3" fmla="val 50074"/>
              <a:gd name="adj4" fmla="val -24196"/>
              <a:gd name="adj5" fmla="val -81912"/>
              <a:gd name="adj6" fmla="val -59907"/>
            </a:avLst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 type="oval" w="med" len="med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ja-JP" sz="1200" b="1" dirty="0" smtClean="0">
                <a:latin typeface="+mn-lt"/>
              </a:rPr>
              <a:t>Front wheel sensor</a:t>
            </a:r>
            <a:endParaRPr kumimoji="0" lang="en-US" altLang="ja-JP" sz="1200" b="1" dirty="0">
              <a:latin typeface="+mn-lt"/>
              <a:ea typeface="ＭＳ Ｐゴシック" charset="-128"/>
            </a:endParaRPr>
          </a:p>
        </p:txBody>
      </p:sp>
      <p:sp>
        <p:nvSpPr>
          <p:cNvPr id="37" name="AutoShape 86"/>
          <p:cNvSpPr>
            <a:spLocks/>
          </p:cNvSpPr>
          <p:nvPr/>
        </p:nvSpPr>
        <p:spPr bwMode="auto">
          <a:xfrm flipH="1">
            <a:off x="1430931" y="3089208"/>
            <a:ext cx="1352389" cy="276999"/>
          </a:xfrm>
          <a:prstGeom prst="borderCallout2">
            <a:avLst>
              <a:gd name="adj1" fmla="val 67881"/>
              <a:gd name="adj2" fmla="val -3734"/>
              <a:gd name="adj3" fmla="val 67866"/>
              <a:gd name="adj4" fmla="val -9045"/>
              <a:gd name="adj5" fmla="val -77067"/>
              <a:gd name="adj6" fmla="val -112379"/>
            </a:avLst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 type="oval" w="med" len="med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ja-JP" sz="1200" b="1" dirty="0" smtClean="0">
                <a:latin typeface="+mn-lt"/>
              </a:rPr>
              <a:t>Rectifier regulator</a:t>
            </a:r>
            <a:endParaRPr kumimoji="0" lang="en-US" altLang="ja-JP" sz="1200" b="1" dirty="0">
              <a:latin typeface="+mn-lt"/>
              <a:ea typeface="ＭＳ Ｐゴシック" charset="-128"/>
            </a:endParaRPr>
          </a:p>
        </p:txBody>
      </p:sp>
      <p:sp>
        <p:nvSpPr>
          <p:cNvPr id="38" name="AutoShape 86"/>
          <p:cNvSpPr>
            <a:spLocks/>
          </p:cNvSpPr>
          <p:nvPr/>
        </p:nvSpPr>
        <p:spPr bwMode="auto">
          <a:xfrm flipH="1">
            <a:off x="5734361" y="2311567"/>
            <a:ext cx="410918" cy="276999"/>
          </a:xfrm>
          <a:prstGeom prst="borderCallout2">
            <a:avLst>
              <a:gd name="adj1" fmla="val 77598"/>
              <a:gd name="adj2" fmla="val 103272"/>
              <a:gd name="adj3" fmla="val 78750"/>
              <a:gd name="adj4" fmla="val 121482"/>
              <a:gd name="adj5" fmla="val 162890"/>
              <a:gd name="adj6" fmla="val 346686"/>
            </a:avLst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 type="oval" w="med" len="med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ja-JP" sz="1200" b="1" dirty="0" smtClean="0">
                <a:latin typeface="+mn-lt"/>
                <a:ea typeface="ＭＳ Ｐゴシック" charset="-128"/>
              </a:rPr>
              <a:t>HU</a:t>
            </a:r>
            <a:endParaRPr kumimoji="0" lang="en-US" altLang="ja-JP" sz="1200" b="1" dirty="0">
              <a:latin typeface="+mn-lt"/>
              <a:ea typeface="ＭＳ Ｐゴシック" charset="-128"/>
            </a:endParaRPr>
          </a:p>
        </p:txBody>
      </p:sp>
      <p:sp>
        <p:nvSpPr>
          <p:cNvPr id="42" name="AutoShape 86"/>
          <p:cNvSpPr>
            <a:spLocks/>
          </p:cNvSpPr>
          <p:nvPr/>
        </p:nvSpPr>
        <p:spPr bwMode="auto">
          <a:xfrm flipH="1">
            <a:off x="5694210" y="2664879"/>
            <a:ext cx="964231" cy="276999"/>
          </a:xfrm>
          <a:prstGeom prst="borderCallout2">
            <a:avLst>
              <a:gd name="adj1" fmla="val 50657"/>
              <a:gd name="adj2" fmla="val 106570"/>
              <a:gd name="adj3" fmla="val 53512"/>
              <a:gd name="adj4" fmla="val 118890"/>
              <a:gd name="adj5" fmla="val 218596"/>
              <a:gd name="adj6" fmla="val 197451"/>
            </a:avLst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 type="oval" w="med" len="med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ja-JP" sz="1200" b="1" dirty="0" smtClean="0">
                <a:latin typeface="+mn-lt"/>
              </a:rPr>
              <a:t>Ignition coil</a:t>
            </a:r>
            <a:endParaRPr kumimoji="0" lang="en-US" altLang="ja-JP" sz="1200" b="1" dirty="0">
              <a:latin typeface="+mn-lt"/>
              <a:ea typeface="ＭＳ Ｐゴシック" charset="-128"/>
            </a:endParaRPr>
          </a:p>
        </p:txBody>
      </p:sp>
      <p:sp>
        <p:nvSpPr>
          <p:cNvPr id="44" name="AutoShape 86"/>
          <p:cNvSpPr>
            <a:spLocks/>
          </p:cNvSpPr>
          <p:nvPr/>
        </p:nvSpPr>
        <p:spPr bwMode="auto">
          <a:xfrm flipH="1">
            <a:off x="6431046" y="3018191"/>
            <a:ext cx="682194" cy="276999"/>
          </a:xfrm>
          <a:prstGeom prst="borderCallout2">
            <a:avLst>
              <a:gd name="adj1" fmla="val 53528"/>
              <a:gd name="adj2" fmla="val 103272"/>
              <a:gd name="adj3" fmla="val 53513"/>
              <a:gd name="adj4" fmla="val 119715"/>
              <a:gd name="adj5" fmla="val 195632"/>
              <a:gd name="adj6" fmla="val 209803"/>
            </a:avLst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 type="oval" w="med" len="med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ja-JP" sz="1200" b="1" dirty="0" smtClean="0">
                <a:latin typeface="+mn-lt"/>
                <a:ea typeface="ＭＳ Ｐゴシック" charset="-128"/>
              </a:rPr>
              <a:t>Battery</a:t>
            </a:r>
            <a:endParaRPr kumimoji="0" lang="en-US" altLang="ja-JP" sz="1200" b="1" dirty="0">
              <a:latin typeface="+mn-lt"/>
              <a:ea typeface="ＭＳ Ｐゴシック" charset="-128"/>
            </a:endParaRPr>
          </a:p>
        </p:txBody>
      </p:sp>
      <p:sp>
        <p:nvSpPr>
          <p:cNvPr id="45" name="AutoShape 86"/>
          <p:cNvSpPr>
            <a:spLocks/>
          </p:cNvSpPr>
          <p:nvPr/>
        </p:nvSpPr>
        <p:spPr bwMode="auto">
          <a:xfrm flipH="1">
            <a:off x="5057540" y="2204864"/>
            <a:ext cx="504056" cy="276999"/>
          </a:xfrm>
          <a:prstGeom prst="borderCallout2">
            <a:avLst>
              <a:gd name="adj1" fmla="val 53528"/>
              <a:gd name="adj2" fmla="val 103272"/>
              <a:gd name="adj3" fmla="val 53513"/>
              <a:gd name="adj4" fmla="val 119715"/>
              <a:gd name="adj5" fmla="val 141092"/>
              <a:gd name="adj6" fmla="val 165863"/>
            </a:avLst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 type="oval" w="med" len="med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ja-JP" sz="1200" b="1" dirty="0" smtClean="0">
                <a:latin typeface="+mn-lt"/>
              </a:rPr>
              <a:t>ECU</a:t>
            </a:r>
            <a:endParaRPr kumimoji="0" lang="en-US" altLang="ja-JP" sz="1200" b="1" dirty="0">
              <a:latin typeface="+mn-lt"/>
              <a:ea typeface="ＭＳ Ｐゴシック" charset="-128"/>
            </a:endParaRPr>
          </a:p>
        </p:txBody>
      </p:sp>
      <p:sp>
        <p:nvSpPr>
          <p:cNvPr id="46" name="AutoShape 86"/>
          <p:cNvSpPr>
            <a:spLocks/>
          </p:cNvSpPr>
          <p:nvPr/>
        </p:nvSpPr>
        <p:spPr bwMode="auto">
          <a:xfrm flipH="1">
            <a:off x="7292080" y="3651348"/>
            <a:ext cx="973288" cy="276999"/>
          </a:xfrm>
          <a:prstGeom prst="borderCallout2">
            <a:avLst>
              <a:gd name="adj1" fmla="val 53528"/>
              <a:gd name="adj2" fmla="val 103272"/>
              <a:gd name="adj3" fmla="val 53513"/>
              <a:gd name="adj4" fmla="val 119715"/>
              <a:gd name="adj5" fmla="val 99350"/>
              <a:gd name="adj6" fmla="val 129370"/>
            </a:avLst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 type="oval" w="med" len="med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ja-JP" sz="1200" b="1" dirty="0" smtClean="0">
                <a:latin typeface="+mn-lt"/>
              </a:rPr>
              <a:t>Rear flasher</a:t>
            </a:r>
            <a:endParaRPr kumimoji="0" lang="en-US" altLang="ja-JP" sz="1200" b="1" dirty="0">
              <a:latin typeface="+mn-lt"/>
              <a:ea typeface="ＭＳ Ｐゴシック" charset="-128"/>
            </a:endParaRPr>
          </a:p>
        </p:txBody>
      </p:sp>
      <p:sp>
        <p:nvSpPr>
          <p:cNvPr id="20" name="AutoShape 86"/>
          <p:cNvSpPr>
            <a:spLocks/>
          </p:cNvSpPr>
          <p:nvPr/>
        </p:nvSpPr>
        <p:spPr bwMode="auto">
          <a:xfrm flipH="1">
            <a:off x="5186424" y="1817869"/>
            <a:ext cx="958855" cy="276999"/>
          </a:xfrm>
          <a:prstGeom prst="borderCallout2">
            <a:avLst>
              <a:gd name="adj1" fmla="val 53528"/>
              <a:gd name="adj2" fmla="val 103272"/>
              <a:gd name="adj3" fmla="val 54888"/>
              <a:gd name="adj4" fmla="val 106223"/>
              <a:gd name="adj5" fmla="val 374919"/>
              <a:gd name="adj6" fmla="val 181109"/>
            </a:avLst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 type="oval" w="med" len="med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ja-JP" sz="1200" b="1" dirty="0" smtClean="0">
                <a:latin typeface="+mn-lt"/>
              </a:rPr>
              <a:t>Main switch</a:t>
            </a:r>
            <a:endParaRPr kumimoji="0" lang="en-US" altLang="ja-JP" sz="1200" b="1" dirty="0">
              <a:latin typeface="+mn-lt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028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2"/>
          <a:srcRect l="2563" t="3534" r="1765" b="1640"/>
          <a:stretch/>
        </p:blipFill>
        <p:spPr>
          <a:xfrm>
            <a:off x="5745088" y="1556791"/>
            <a:ext cx="1473611" cy="1434139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3"/>
          <a:srcRect l="2013" t="5907" r="3850" b="2220"/>
          <a:stretch/>
        </p:blipFill>
        <p:spPr>
          <a:xfrm>
            <a:off x="5889104" y="3397109"/>
            <a:ext cx="1328175" cy="1682054"/>
          </a:xfrm>
          <a:prstGeom prst="rect">
            <a:avLst/>
          </a:prstGeom>
        </p:spPr>
      </p:pic>
      <p:sp>
        <p:nvSpPr>
          <p:cNvPr id="7" name="テキスト ボックス 13"/>
          <p:cNvSpPr txBox="1"/>
          <p:nvPr/>
        </p:nvSpPr>
        <p:spPr>
          <a:xfrm>
            <a:off x="4953000" y="692150"/>
            <a:ext cx="482453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altLang="ja-JP" sz="1050" b="1" dirty="0">
                <a:latin typeface="+mj-lt"/>
              </a:rPr>
              <a:t> </a:t>
            </a:r>
            <a:r>
              <a:rPr lang="en-US" altLang="ja-JP" sz="1050" b="1" dirty="0" smtClean="0">
                <a:latin typeface="+mj-lt"/>
              </a:rPr>
              <a:t>Newly designed headlight is adopted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ja-JP" sz="1050" b="1" dirty="0" smtClean="0">
                <a:latin typeface="+mj-lt"/>
              </a:rPr>
              <a:t> Newly designed covers and winglet are adopted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ja-JP" sz="1050" b="1" dirty="0" smtClean="0">
                <a:latin typeface="+mj-lt"/>
              </a:rPr>
              <a:t> Auxiliary light location is changed</a:t>
            </a:r>
            <a:endParaRPr lang="en-US" altLang="ja-JP" sz="1050" b="1" dirty="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altLang="ja-JP" sz="1050" b="1" dirty="0" smtClean="0">
              <a:latin typeface="+mj-lt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849313" y="388740"/>
            <a:ext cx="4031679" cy="30995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ja-JP" sz="1400" b="1" dirty="0" smtClean="0">
                <a:latin typeface="+mn-lt"/>
              </a:rPr>
              <a:t>Headlight</a:t>
            </a:r>
            <a:endParaRPr lang="en-US" altLang="ja-JP" sz="1400" b="1" dirty="0">
              <a:latin typeface="+mn-lt"/>
            </a:endParaRPr>
          </a:p>
        </p:txBody>
      </p:sp>
      <p:sp>
        <p:nvSpPr>
          <p:cNvPr id="8" name="テキスト ボックス 14"/>
          <p:cNvSpPr txBox="1"/>
          <p:nvPr/>
        </p:nvSpPr>
        <p:spPr>
          <a:xfrm>
            <a:off x="849314" y="1104801"/>
            <a:ext cx="4031678" cy="307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1400" b="1" dirty="0" smtClean="0">
                <a:latin typeface="+mn-lt"/>
              </a:rPr>
              <a:t>Attractive appearance</a:t>
            </a:r>
            <a:endParaRPr lang="ja-JP" altLang="en-US" sz="1400" b="1" dirty="0">
              <a:latin typeface="+mn-lt"/>
            </a:endParaRPr>
          </a:p>
        </p:txBody>
      </p:sp>
      <p:sp>
        <p:nvSpPr>
          <p:cNvPr id="1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A48B2-5FC2-417F-80DA-A2F4D7BD6DF1}" type="slidenum">
              <a:rPr lang="ja-JP" altLang="en-US" smtClean="0"/>
              <a:pPr/>
              <a:t>19</a:t>
            </a:fld>
            <a:endParaRPr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761312" y="2996952"/>
            <a:ext cx="142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u="sng" dirty="0" smtClean="0">
                <a:latin typeface="+mj-lt"/>
              </a:rPr>
              <a:t>Rear</a:t>
            </a:r>
            <a:r>
              <a:rPr kumimoji="1" lang="en-US" altLang="ja-JP" sz="1200" b="1" u="sng" dirty="0" smtClean="0">
                <a:latin typeface="+mj-lt"/>
              </a:rPr>
              <a:t> view</a:t>
            </a:r>
            <a:endParaRPr kumimoji="1" lang="ja-JP" altLang="en-US" sz="1200" b="1" u="sng" dirty="0">
              <a:latin typeface="+mj-lt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105128" y="5085184"/>
            <a:ext cx="142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u="sng" dirty="0" smtClean="0">
                <a:latin typeface="+mj-lt"/>
              </a:rPr>
              <a:t>Side </a:t>
            </a:r>
            <a:r>
              <a:rPr kumimoji="1" lang="en-US" altLang="ja-JP" sz="1200" b="1" u="sng" dirty="0" smtClean="0">
                <a:latin typeface="+mj-lt"/>
              </a:rPr>
              <a:t>view</a:t>
            </a:r>
            <a:endParaRPr kumimoji="1" lang="ja-JP" altLang="en-US" sz="1200" b="1" u="sng" dirty="0">
              <a:latin typeface="+mj-lt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4753" y="3209525"/>
            <a:ext cx="536494" cy="43895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5"/>
          <a:srcRect l="4379" t="4799" r="1774" b="2539"/>
          <a:stretch/>
        </p:blipFill>
        <p:spPr>
          <a:xfrm>
            <a:off x="610434" y="1556792"/>
            <a:ext cx="1318230" cy="1501317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794296" y="3068960"/>
            <a:ext cx="142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u="sng" dirty="0" smtClean="0">
                <a:latin typeface="+mj-lt"/>
              </a:rPr>
              <a:t>Front</a:t>
            </a:r>
            <a:r>
              <a:rPr kumimoji="1" lang="en-US" altLang="ja-JP" sz="1200" b="1" u="sng" dirty="0" smtClean="0">
                <a:latin typeface="+mj-lt"/>
              </a:rPr>
              <a:t> view</a:t>
            </a:r>
            <a:endParaRPr kumimoji="1" lang="ja-JP" altLang="en-US" sz="1200" b="1" u="sng" dirty="0">
              <a:latin typeface="+mj-lt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6"/>
          <a:srcRect l="5664" t="10866" b="1342"/>
          <a:stretch/>
        </p:blipFill>
        <p:spPr>
          <a:xfrm>
            <a:off x="610434" y="3330842"/>
            <a:ext cx="1389862" cy="1725346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848544" y="5047292"/>
            <a:ext cx="142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u="sng" dirty="0" smtClean="0">
                <a:latin typeface="+mj-lt"/>
              </a:rPr>
              <a:t>Side </a:t>
            </a:r>
            <a:r>
              <a:rPr kumimoji="1" lang="en-US" altLang="ja-JP" sz="1200" b="1" u="sng" dirty="0" smtClean="0">
                <a:latin typeface="+mj-lt"/>
              </a:rPr>
              <a:t>view</a:t>
            </a:r>
            <a:endParaRPr kumimoji="1" lang="ja-JP" altLang="en-US" sz="1200" b="1" u="sng" dirty="0">
              <a:latin typeface="+mj-lt"/>
            </a:endParaRPr>
          </a:p>
        </p:txBody>
      </p:sp>
      <p:sp>
        <p:nvSpPr>
          <p:cNvPr id="19" name="AutoShape 86"/>
          <p:cNvSpPr>
            <a:spLocks/>
          </p:cNvSpPr>
          <p:nvPr/>
        </p:nvSpPr>
        <p:spPr bwMode="auto">
          <a:xfrm flipH="1">
            <a:off x="4520951" y="2337574"/>
            <a:ext cx="1192605" cy="286421"/>
          </a:xfrm>
          <a:prstGeom prst="borderCallout2">
            <a:avLst>
              <a:gd name="adj1" fmla="val 67283"/>
              <a:gd name="adj2" fmla="val -1452"/>
              <a:gd name="adj3" fmla="val 67955"/>
              <a:gd name="adj4" fmla="val -12215"/>
              <a:gd name="adj5" fmla="val 1991"/>
              <a:gd name="adj6" fmla="val -37356"/>
            </a:avLst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 type="oval" w="med" len="med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ja-JP" sz="1200" b="1" dirty="0" smtClean="0">
                <a:latin typeface="+mn-lt"/>
              </a:rPr>
              <a:t> Headlight lens</a:t>
            </a:r>
            <a:endParaRPr kumimoji="0" lang="en-US" altLang="ja-JP" sz="1200" b="1" dirty="0">
              <a:latin typeface="+mn-lt"/>
              <a:ea typeface="ＭＳ Ｐゴシック" charset="-128"/>
            </a:endParaRPr>
          </a:p>
        </p:txBody>
      </p:sp>
      <p:sp>
        <p:nvSpPr>
          <p:cNvPr id="20" name="AutoShape 86"/>
          <p:cNvSpPr>
            <a:spLocks/>
          </p:cNvSpPr>
          <p:nvPr/>
        </p:nvSpPr>
        <p:spPr bwMode="auto">
          <a:xfrm flipH="1">
            <a:off x="5276261" y="4897251"/>
            <a:ext cx="733381" cy="276999"/>
          </a:xfrm>
          <a:prstGeom prst="borderCallout2">
            <a:avLst>
              <a:gd name="adj1" fmla="val 73473"/>
              <a:gd name="adj2" fmla="val -1452"/>
              <a:gd name="adj3" fmla="val 67954"/>
              <a:gd name="adj4" fmla="val -11740"/>
              <a:gd name="adj5" fmla="val 55634"/>
              <a:gd name="adj6" fmla="val -24628"/>
            </a:avLst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 type="oval" w="med" len="med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ja-JP" sz="1200" b="1" dirty="0" smtClean="0">
                <a:latin typeface="+mn-lt"/>
              </a:rPr>
              <a:t>Winglet</a:t>
            </a:r>
          </a:p>
        </p:txBody>
      </p:sp>
      <p:sp>
        <p:nvSpPr>
          <p:cNvPr id="21" name="AutoShape 86"/>
          <p:cNvSpPr>
            <a:spLocks/>
          </p:cNvSpPr>
          <p:nvPr/>
        </p:nvSpPr>
        <p:spPr bwMode="auto">
          <a:xfrm flipH="1">
            <a:off x="4480476" y="1669614"/>
            <a:ext cx="1264612" cy="276999"/>
          </a:xfrm>
          <a:prstGeom prst="borderCallout2">
            <a:avLst>
              <a:gd name="adj1" fmla="val 50089"/>
              <a:gd name="adj2" fmla="val -2097"/>
              <a:gd name="adj3" fmla="val 48010"/>
              <a:gd name="adj4" fmla="val -9404"/>
              <a:gd name="adj5" fmla="val 77640"/>
              <a:gd name="adj6" fmla="val -26551"/>
            </a:avLst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 type="oval" w="med" len="med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ja-JP" sz="1200" b="1" dirty="0" smtClean="0">
                <a:latin typeface="+mn-lt"/>
              </a:rPr>
              <a:t>Headlight cover</a:t>
            </a: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1272" y="1494378"/>
            <a:ext cx="1548588" cy="1502574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6050880" y="2996952"/>
            <a:ext cx="142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u="sng" dirty="0" smtClean="0">
                <a:latin typeface="+mj-lt"/>
              </a:rPr>
              <a:t>Front</a:t>
            </a:r>
            <a:r>
              <a:rPr kumimoji="1" lang="en-US" altLang="ja-JP" sz="1200" b="1" u="sng" dirty="0" smtClean="0">
                <a:latin typeface="+mj-lt"/>
              </a:rPr>
              <a:t> view</a:t>
            </a:r>
            <a:endParaRPr kumimoji="1" lang="ja-JP" altLang="en-US" sz="1200" b="1" u="sng" dirty="0">
              <a:latin typeface="+mj-lt"/>
            </a:endParaRP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8"/>
          <a:srcRect l="3003" t="2656" r="3690" b="3174"/>
          <a:stretch/>
        </p:blipFill>
        <p:spPr>
          <a:xfrm>
            <a:off x="2360712" y="1556793"/>
            <a:ext cx="1327682" cy="1499717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2576736" y="3056510"/>
            <a:ext cx="142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u="sng" dirty="0" smtClean="0">
                <a:latin typeface="+mj-lt"/>
              </a:rPr>
              <a:t>Rear</a:t>
            </a:r>
            <a:r>
              <a:rPr kumimoji="1" lang="en-US" altLang="ja-JP" sz="1200" b="1" u="sng" dirty="0" smtClean="0">
                <a:latin typeface="+mj-lt"/>
              </a:rPr>
              <a:t> view</a:t>
            </a:r>
            <a:endParaRPr kumimoji="1" lang="ja-JP" altLang="en-US" sz="1200" b="1" u="sng" dirty="0">
              <a:latin typeface="+mj-lt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0672" y="3571013"/>
            <a:ext cx="2050959" cy="156263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1272" y="3429000"/>
            <a:ext cx="1748562" cy="1821312"/>
          </a:xfrm>
          <a:prstGeom prst="rect">
            <a:avLst/>
          </a:prstGeom>
        </p:spPr>
      </p:pic>
      <p:sp>
        <p:nvSpPr>
          <p:cNvPr id="39" name="Rectangle 10"/>
          <p:cNvSpPr>
            <a:spLocks noChangeArrowheads="1"/>
          </p:cNvSpPr>
          <p:nvPr/>
        </p:nvSpPr>
        <p:spPr bwMode="auto">
          <a:xfrm>
            <a:off x="849313" y="764704"/>
            <a:ext cx="4031679" cy="30995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ja-JP" sz="1400" b="1" dirty="0" smtClean="0">
                <a:latin typeface="+mn-lt"/>
              </a:rPr>
              <a:t>New exterior design</a:t>
            </a: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093928" y="3245892"/>
            <a:ext cx="142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latin typeface="+mj-lt"/>
              </a:rPr>
              <a:t>1WS</a:t>
            </a:r>
            <a:endParaRPr kumimoji="1" lang="ja-JP" altLang="en-US" sz="1200" b="1" dirty="0">
              <a:latin typeface="+mj-lt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7257256" y="3223372"/>
            <a:ext cx="142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latin typeface="+mj-lt"/>
              </a:rPr>
              <a:t>H72</a:t>
            </a:r>
            <a:endParaRPr kumimoji="1" lang="ja-JP" altLang="en-US" sz="1200" b="1" dirty="0">
              <a:latin typeface="+mj-lt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8569091" y="3068960"/>
            <a:ext cx="1186228" cy="248169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b="1" dirty="0" smtClean="0">
                <a:solidFill>
                  <a:schemeClr val="tx1"/>
                </a:solidFill>
              </a:rPr>
              <a:t>Auxiliary light</a:t>
            </a:r>
            <a:endParaRPr kumimoji="1" lang="ja-JP" altLang="en-US" sz="1200" b="1" dirty="0">
              <a:solidFill>
                <a:schemeClr val="tx1"/>
              </a:solidFill>
            </a:endParaRPr>
          </a:p>
        </p:txBody>
      </p:sp>
      <p:cxnSp>
        <p:nvCxnSpPr>
          <p:cNvPr id="30" name="直線コネクタ 29"/>
          <p:cNvCxnSpPr>
            <a:stCxn id="18" idx="0"/>
          </p:cNvCxnSpPr>
          <p:nvPr/>
        </p:nvCxnSpPr>
        <p:spPr>
          <a:xfrm flipH="1" flipV="1">
            <a:off x="7667089" y="2326702"/>
            <a:ext cx="1495116" cy="742258"/>
          </a:xfrm>
          <a:prstGeom prst="line">
            <a:avLst/>
          </a:prstGeom>
          <a:ln w="19050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>
            <a:stCxn id="18" idx="0"/>
          </p:cNvCxnSpPr>
          <p:nvPr/>
        </p:nvCxnSpPr>
        <p:spPr>
          <a:xfrm flipH="1" flipV="1">
            <a:off x="8713229" y="2273860"/>
            <a:ext cx="448976" cy="795100"/>
          </a:xfrm>
          <a:prstGeom prst="line">
            <a:avLst/>
          </a:prstGeom>
          <a:ln w="19050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正方形/長方形 41"/>
          <p:cNvSpPr/>
          <p:nvPr/>
        </p:nvSpPr>
        <p:spPr>
          <a:xfrm>
            <a:off x="3385121" y="3043277"/>
            <a:ext cx="1207839" cy="2507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b="1" dirty="0" smtClean="0">
                <a:solidFill>
                  <a:schemeClr val="tx1"/>
                </a:solidFill>
              </a:rPr>
              <a:t>Auxiliary light</a:t>
            </a:r>
            <a:endParaRPr kumimoji="1" lang="ja-JP" altLang="en-US" sz="1200" b="1" dirty="0">
              <a:solidFill>
                <a:schemeClr val="tx1"/>
              </a:solidFill>
            </a:endParaRPr>
          </a:p>
        </p:txBody>
      </p:sp>
      <p:cxnSp>
        <p:nvCxnSpPr>
          <p:cNvPr id="44" name="直線コネクタ 43"/>
          <p:cNvCxnSpPr>
            <a:stCxn id="42" idx="0"/>
          </p:cNvCxnSpPr>
          <p:nvPr/>
        </p:nvCxnSpPr>
        <p:spPr>
          <a:xfrm flipH="1" flipV="1">
            <a:off x="3046329" y="2864167"/>
            <a:ext cx="942712" cy="179110"/>
          </a:xfrm>
          <a:prstGeom prst="line">
            <a:avLst/>
          </a:prstGeom>
          <a:ln w="19050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68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932E69-B80B-4ED0-9056-8A3635A55B4C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  <p:sp>
        <p:nvSpPr>
          <p:cNvPr id="6" name="Rectangle 2071"/>
          <p:cNvSpPr>
            <a:spLocks noChangeArrowheads="1"/>
          </p:cNvSpPr>
          <p:nvPr/>
        </p:nvSpPr>
        <p:spPr bwMode="auto">
          <a:xfrm>
            <a:off x="704850" y="3429000"/>
            <a:ext cx="7162800" cy="463846"/>
          </a:xfrm>
          <a:prstGeom prst="rect">
            <a:avLst/>
          </a:prstGeom>
          <a:noFill/>
          <a:ln w="3175">
            <a:noFill/>
            <a:miter lim="800000"/>
            <a:headEnd/>
            <a:tailEnd type="none" w="med" len="lg"/>
          </a:ln>
        </p:spPr>
        <p:txBody>
          <a:bodyPr wrap="square" lIns="0" tIns="46800" rIns="0" bIns="46800">
            <a:spAutoFit/>
          </a:bodyPr>
          <a:lstStyle/>
          <a:p>
            <a:pPr eaLnBrk="0" hangingPunct="0">
              <a:defRPr/>
            </a:pPr>
            <a:r>
              <a:rPr kumimoji="0" lang="en-US" altLang="ja-JP" sz="1200" b="1" dirty="0">
                <a:solidFill>
                  <a:srgbClr val="FF0000"/>
                </a:solidFill>
                <a:latin typeface="+mn-lt"/>
                <a:ea typeface="ＭＳ Ｐゴシック" charset="-128"/>
              </a:rPr>
              <a:t>* Local release dates are set based on each local marketing strategy. </a:t>
            </a:r>
          </a:p>
          <a:p>
            <a:pPr eaLnBrk="0" hangingPunct="0">
              <a:defRPr/>
            </a:pPr>
            <a:r>
              <a:rPr kumimoji="0" lang="en-US" altLang="ja-JP" sz="1200" b="1" dirty="0">
                <a:solidFill>
                  <a:srgbClr val="FF0000"/>
                </a:solidFill>
                <a:latin typeface="+mn-lt"/>
                <a:ea typeface="ＭＳ Ｐゴシック" charset="-128"/>
              </a:rPr>
              <a:t>* Any information for each model code can’t be disclosed by above mentioned local release date.</a:t>
            </a:r>
          </a:p>
        </p:txBody>
      </p:sp>
      <p:graphicFrame>
        <p:nvGraphicFramePr>
          <p:cNvPr id="8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359795"/>
              </p:ext>
            </p:extLst>
          </p:nvPr>
        </p:nvGraphicFramePr>
        <p:xfrm>
          <a:off x="704850" y="1293813"/>
          <a:ext cx="8039100" cy="303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" name="Worksheet" r:id="rId5" imgW="6408418" imgH="2857554" progId="Excel.Sheet.12">
                  <p:embed/>
                </p:oleObj>
              </mc:Choice>
              <mc:Fallback>
                <p:oleObj name="Worksheet" r:id="rId5" imgW="6408418" imgH="2857554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" y="1293813"/>
                        <a:ext cx="8039100" cy="303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98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13"/>
          <p:cNvSpPr txBox="1"/>
          <p:nvPr/>
        </p:nvSpPr>
        <p:spPr>
          <a:xfrm>
            <a:off x="4953000" y="692150"/>
            <a:ext cx="482453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altLang="ja-JP" sz="1050" b="1" dirty="0">
                <a:latin typeface="+mn-lt"/>
              </a:rPr>
              <a:t> </a:t>
            </a:r>
            <a:r>
              <a:rPr lang="en-US" altLang="ja-JP" sz="1050" b="1" dirty="0" smtClean="0">
                <a:latin typeface="+mn-lt"/>
              </a:rPr>
              <a:t>Newly designed LED taillight is adopted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ja-JP" sz="1050" b="1" dirty="0" smtClean="0">
                <a:latin typeface="+mn-lt"/>
              </a:rPr>
              <a:t> External lens shape is changed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849313" y="388740"/>
            <a:ext cx="4031679" cy="30995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ja-JP" sz="1400" b="1" dirty="0" smtClean="0">
                <a:latin typeface="+mn-lt"/>
              </a:rPr>
              <a:t>Taillight</a:t>
            </a:r>
          </a:p>
        </p:txBody>
      </p:sp>
      <p:sp>
        <p:nvSpPr>
          <p:cNvPr id="8" name="テキスト ボックス 14"/>
          <p:cNvSpPr txBox="1"/>
          <p:nvPr/>
        </p:nvSpPr>
        <p:spPr>
          <a:xfrm>
            <a:off x="849314" y="1104801"/>
            <a:ext cx="4031678" cy="307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1400" b="1" dirty="0" smtClean="0">
                <a:latin typeface="+mn-lt"/>
              </a:rPr>
              <a:t>Attractive appearance</a:t>
            </a:r>
            <a:endParaRPr lang="ja-JP" altLang="en-US" sz="1400" b="1" dirty="0">
              <a:latin typeface="+mn-lt"/>
            </a:endParaRPr>
          </a:p>
        </p:txBody>
      </p:sp>
      <p:sp>
        <p:nvSpPr>
          <p:cNvPr id="1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A48B2-5FC2-417F-80DA-A2F4D7BD6DF1}" type="slidenum">
              <a:rPr lang="ja-JP" altLang="en-US" smtClean="0"/>
              <a:pPr/>
              <a:t>20</a:t>
            </a:fld>
            <a:endParaRPr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744" y="1499278"/>
            <a:ext cx="1634158" cy="185771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t="5445"/>
          <a:stretch/>
        </p:blipFill>
        <p:spPr>
          <a:xfrm>
            <a:off x="4376936" y="3640268"/>
            <a:ext cx="2969640" cy="1372908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5655768" y="3391108"/>
            <a:ext cx="14325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u="sng" dirty="0" smtClean="0"/>
              <a:t>Rear view</a:t>
            </a:r>
            <a:endParaRPr kumimoji="1" lang="ja-JP" altLang="en-US" sz="1050" b="1" u="sng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713350" y="5047292"/>
            <a:ext cx="14325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b="1" u="sng" dirty="0" smtClean="0"/>
              <a:t>Top</a:t>
            </a:r>
            <a:r>
              <a:rPr kumimoji="1" lang="en-US" altLang="ja-JP" sz="1050" b="1" u="sng" dirty="0" smtClean="0"/>
              <a:t> view</a:t>
            </a:r>
            <a:endParaRPr kumimoji="1" lang="ja-JP" altLang="en-US" sz="1050" b="1" u="sng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704" y="3209525"/>
            <a:ext cx="542591" cy="43895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5"/>
          <a:srcRect l="9163" t="6072" r="6074" b="3087"/>
          <a:stretch/>
        </p:blipFill>
        <p:spPr>
          <a:xfrm>
            <a:off x="1715186" y="1525866"/>
            <a:ext cx="1509622" cy="1831126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6"/>
          <a:srcRect l="2248" t="6760"/>
          <a:stretch/>
        </p:blipFill>
        <p:spPr>
          <a:xfrm>
            <a:off x="704528" y="3701363"/>
            <a:ext cx="3052416" cy="1311813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1892426" y="3319100"/>
            <a:ext cx="14325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u="sng" dirty="0" smtClean="0"/>
              <a:t>Rear view</a:t>
            </a:r>
            <a:endParaRPr kumimoji="1" lang="ja-JP" altLang="en-US" sz="1050" b="1" u="sng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900026" y="5047292"/>
            <a:ext cx="14325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b="1" u="sng" dirty="0" smtClean="0"/>
              <a:t>Top</a:t>
            </a:r>
            <a:r>
              <a:rPr kumimoji="1" lang="en-US" altLang="ja-JP" sz="1050" b="1" u="sng" dirty="0" smtClean="0"/>
              <a:t> view</a:t>
            </a:r>
            <a:endParaRPr kumimoji="1" lang="ja-JP" altLang="en-US" sz="1050" b="1" u="sng" dirty="0"/>
          </a:p>
        </p:txBody>
      </p:sp>
      <p:pic>
        <p:nvPicPr>
          <p:cNvPr id="53" name="図 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4470" y="3701363"/>
            <a:ext cx="1396025" cy="777065"/>
          </a:xfrm>
          <a:prstGeom prst="rect">
            <a:avLst/>
          </a:prstGeom>
        </p:spPr>
      </p:pic>
      <p:pic>
        <p:nvPicPr>
          <p:cNvPr id="54" name="図 5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34470" y="1916832"/>
            <a:ext cx="1264817" cy="735591"/>
          </a:xfrm>
          <a:prstGeom prst="rect">
            <a:avLst/>
          </a:prstGeom>
        </p:spPr>
      </p:pic>
      <p:sp>
        <p:nvSpPr>
          <p:cNvPr id="55" name="テキスト ボックス 54"/>
          <p:cNvSpPr txBox="1"/>
          <p:nvPr/>
        </p:nvSpPr>
        <p:spPr>
          <a:xfrm>
            <a:off x="7473280" y="4654651"/>
            <a:ext cx="2160240" cy="27699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>
                <a:latin typeface="+mj-lt"/>
              </a:rPr>
              <a:t>Stop light turn on all leds light</a:t>
            </a: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7473280" y="2796511"/>
            <a:ext cx="2160240" cy="46166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latin typeface="+mj-lt"/>
              </a:rPr>
              <a:t>Taillight turn on 6 leds of each side light</a:t>
            </a:r>
            <a:endParaRPr kumimoji="1" lang="en-US" altLang="ja-JP" sz="1200" b="1" dirty="0" smtClean="0">
              <a:latin typeface="+mj-lt"/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849313" y="764704"/>
            <a:ext cx="4031679" cy="30995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ja-JP" sz="1400" b="1" dirty="0" smtClean="0">
                <a:latin typeface="+mn-lt"/>
              </a:rPr>
              <a:t>New exterior design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839653" y="5084181"/>
            <a:ext cx="142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latin typeface="+mj-lt"/>
              </a:rPr>
              <a:t>1WS</a:t>
            </a:r>
            <a:endParaRPr kumimoji="1" lang="ja-JP" altLang="en-US" sz="1200" b="1" dirty="0">
              <a:latin typeface="+mj-lt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580833" y="5084181"/>
            <a:ext cx="142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latin typeface="+mj-lt"/>
              </a:rPr>
              <a:t>H72</a:t>
            </a:r>
            <a:endParaRPr kumimoji="1" lang="ja-JP" altLang="en-US" sz="1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258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4088904" y="1052736"/>
            <a:ext cx="647700" cy="161800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dirty="0" smtClean="0">
                <a:latin typeface="+mj-lt"/>
              </a:rPr>
              <a:t>4</a:t>
            </a:r>
          </a:p>
          <a:p>
            <a:pPr>
              <a:spcBef>
                <a:spcPct val="50000"/>
              </a:spcBef>
              <a:defRPr/>
            </a:pPr>
            <a:r>
              <a:rPr lang="en-US" altLang="ja-JP" dirty="0">
                <a:latin typeface="+mj-lt"/>
              </a:rPr>
              <a:t>5</a:t>
            </a:r>
          </a:p>
          <a:p>
            <a:pPr>
              <a:spcBef>
                <a:spcPct val="50000"/>
              </a:spcBef>
              <a:defRPr/>
            </a:pPr>
            <a:r>
              <a:rPr lang="en-US" altLang="ja-JP" dirty="0" smtClean="0">
                <a:latin typeface="+mj-lt"/>
              </a:rPr>
              <a:t>8</a:t>
            </a:r>
          </a:p>
          <a:p>
            <a:pPr>
              <a:spcBef>
                <a:spcPct val="50000"/>
              </a:spcBef>
              <a:defRPr/>
            </a:pPr>
            <a:r>
              <a:rPr lang="en-US" altLang="ja-JP" dirty="0" smtClean="0">
                <a:latin typeface="+mj-lt"/>
              </a:rPr>
              <a:t>18</a:t>
            </a:r>
            <a:endParaRPr lang="en-US" altLang="ja-JP" dirty="0">
              <a:latin typeface="+mj-lt"/>
            </a:endParaRP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45B2F4-C96E-4F65-BD5B-09331C27D72D}" type="slidenum">
              <a:rPr lang="ja-JP" altLang="en-US"/>
              <a:pPr>
                <a:defRPr/>
              </a:pPr>
              <a:t>3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テキスト ボックス 3"/>
          <p:cNvSpPr txBox="1">
            <a:spLocks noChangeArrowheads="1"/>
          </p:cNvSpPr>
          <p:nvPr/>
        </p:nvSpPr>
        <p:spPr bwMode="auto">
          <a:xfrm>
            <a:off x="107950" y="692150"/>
            <a:ext cx="9669463" cy="1008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ja-JP" dirty="0" smtClean="0">
                <a:latin typeface="+mj-lt"/>
                <a:ea typeface="HG創英角ｺﾞｼｯｸUB" pitchFamily="49" charset="-128"/>
              </a:rPr>
              <a:t>“Acquiring The newer MT-ness”</a:t>
            </a:r>
            <a:endParaRPr lang="en-US" altLang="ja-JP" dirty="0">
              <a:latin typeface="+mj-lt"/>
              <a:ea typeface="HG創英角ｺﾞｼｯｸUB" pitchFamily="49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905750" y="2060575"/>
            <a:ext cx="2000250" cy="4537075"/>
          </a:xfrm>
          <a:prstGeom prst="rect">
            <a:avLst/>
          </a:prstGeom>
          <a:noFill/>
          <a:ln w="12700"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en-US" altLang="ja-JP" sz="800" b="1" u="sng" dirty="0" smtClean="0">
                <a:latin typeface="+mj-lt"/>
              </a:rPr>
              <a:t>EUR,U49,CAL,CAN, AUS</a:t>
            </a:r>
          </a:p>
          <a:p>
            <a:pPr eaLnBrk="1" hangingPunct="1">
              <a:defRPr/>
            </a:pPr>
            <a:r>
              <a:rPr lang="en-US" altLang="ja-JP" sz="800" b="1" dirty="0" smtClean="0">
                <a:latin typeface="+mj-lt"/>
              </a:rPr>
              <a:t>B4C1/8/B1M1/B8M1</a:t>
            </a:r>
          </a:p>
          <a:p>
            <a:pPr eaLnBrk="1" hangingPunct="1">
              <a:defRPr/>
            </a:pPr>
            <a:r>
              <a:rPr lang="en-US" altLang="ja-JP" sz="800" b="1" dirty="0" smtClean="0">
                <a:latin typeface="+mj-lt"/>
              </a:rPr>
              <a:t>…DPBMC/MNM3/MDNM6</a:t>
            </a:r>
          </a:p>
          <a:p>
            <a:pPr>
              <a:defRPr/>
            </a:pPr>
            <a:r>
              <a:rPr lang="en-US" altLang="ja-JP" sz="800" b="1" dirty="0" smtClean="0">
                <a:latin typeface="+mj-lt"/>
              </a:rPr>
              <a:t>B4C2/3/4/7</a:t>
            </a:r>
          </a:p>
          <a:p>
            <a:pPr>
              <a:defRPr/>
            </a:pPr>
            <a:r>
              <a:rPr lang="en-US" altLang="ja-JP" sz="800" b="1" dirty="0" smtClean="0">
                <a:latin typeface="+mj-lt"/>
              </a:rPr>
              <a:t>…</a:t>
            </a:r>
            <a:r>
              <a:rPr lang="en-US" altLang="ja-JP" sz="800" b="1" dirty="0">
                <a:latin typeface="+mj-lt"/>
              </a:rPr>
              <a:t>DPBMC/MNM3/BWP1</a:t>
            </a:r>
          </a:p>
          <a:p>
            <a:pPr eaLnBrk="1" hangingPunct="1">
              <a:defRPr/>
            </a:pPr>
            <a:r>
              <a:rPr lang="en-US" altLang="ja-JP" sz="800" b="1" dirty="0" smtClean="0">
                <a:latin typeface="+mj-lt"/>
              </a:rPr>
              <a:t>B4C5</a:t>
            </a:r>
          </a:p>
          <a:p>
            <a:pPr eaLnBrk="1" hangingPunct="1">
              <a:defRPr/>
            </a:pPr>
            <a:r>
              <a:rPr lang="en-US" altLang="ja-JP" sz="800" b="1" dirty="0" smtClean="0">
                <a:latin typeface="+mj-lt"/>
              </a:rPr>
              <a:t>…MDNM6</a:t>
            </a:r>
          </a:p>
          <a:p>
            <a:pPr eaLnBrk="1" hangingPunct="1">
              <a:defRPr/>
            </a:pPr>
            <a:endParaRPr lang="en-US" altLang="ja-JP" sz="800" b="1" dirty="0" smtClean="0">
              <a:latin typeface="+mj-lt"/>
            </a:endParaRPr>
          </a:p>
          <a:p>
            <a:pPr eaLnBrk="1" hangingPunct="1">
              <a:defRPr/>
            </a:pPr>
            <a:endParaRPr lang="en-US" altLang="ja-JP" sz="800" b="1" dirty="0">
              <a:latin typeface="+mj-lt"/>
            </a:endParaRPr>
          </a:p>
          <a:p>
            <a:pPr eaLnBrk="1" hangingPunct="1">
              <a:defRPr/>
            </a:pPr>
            <a:endParaRPr lang="en-US" altLang="ja-JP" sz="800" b="1" dirty="0" smtClean="0">
              <a:latin typeface="+mj-lt"/>
            </a:endParaRPr>
          </a:p>
          <a:p>
            <a:pPr eaLnBrk="1" hangingPunct="1">
              <a:defRPr/>
            </a:pPr>
            <a:r>
              <a:rPr lang="en-US" altLang="ja-JP" sz="800" b="1" dirty="0" smtClean="0">
                <a:latin typeface="+mj-lt"/>
              </a:rPr>
              <a:t>DPBMC:DEEP PURPOSE BLUE METALLIC C</a:t>
            </a:r>
          </a:p>
          <a:p>
            <a:pPr eaLnBrk="1" hangingPunct="1">
              <a:defRPr/>
            </a:pPr>
            <a:r>
              <a:rPr lang="en-US" altLang="ja-JP" sz="800" b="1" dirty="0">
                <a:latin typeface="+mj-lt"/>
              </a:rPr>
              <a:t>MNM3:MAT GRAY METALLIC 3</a:t>
            </a:r>
          </a:p>
          <a:p>
            <a:pPr eaLnBrk="1" hangingPunct="1">
              <a:defRPr/>
            </a:pPr>
            <a:r>
              <a:rPr lang="en-US" altLang="ja-JP" sz="800" b="1" dirty="0" smtClean="0">
                <a:latin typeface="+mj-lt"/>
              </a:rPr>
              <a:t>MDNM6:MAT </a:t>
            </a:r>
            <a:r>
              <a:rPr lang="en-US" altLang="ja-JP" sz="800" b="1" dirty="0">
                <a:latin typeface="+mj-lt"/>
              </a:rPr>
              <a:t>DARK GRAY METALLIC </a:t>
            </a:r>
            <a:r>
              <a:rPr lang="en-US" altLang="ja-JP" sz="800" b="1" dirty="0" smtClean="0">
                <a:latin typeface="+mj-lt"/>
              </a:rPr>
              <a:t>6</a:t>
            </a:r>
          </a:p>
          <a:p>
            <a:pPr eaLnBrk="1" hangingPunct="1">
              <a:defRPr/>
            </a:pPr>
            <a:r>
              <a:rPr lang="en-US" altLang="ja-JP" sz="800" b="1" dirty="0" smtClean="0">
                <a:latin typeface="+mj-lt"/>
              </a:rPr>
              <a:t>BWP1:BLUISH WHITE PEARL 1</a:t>
            </a:r>
            <a:endParaRPr lang="en-US" altLang="ja-JP" sz="800" b="1" dirty="0">
              <a:latin typeface="+mj-lt"/>
            </a:endParaRPr>
          </a:p>
          <a:p>
            <a:pPr eaLnBrk="1" hangingPunct="1">
              <a:defRPr/>
            </a:pPr>
            <a:endParaRPr lang="en-US" altLang="ja-JP" sz="800" b="1" dirty="0" smtClean="0">
              <a:latin typeface="+mj-lt"/>
            </a:endParaRPr>
          </a:p>
          <a:p>
            <a:pPr eaLnBrk="1" hangingPunct="1">
              <a:defRPr/>
            </a:pPr>
            <a:endParaRPr lang="en-US" altLang="ja-JP" sz="800" b="1" dirty="0">
              <a:latin typeface="+mj-lt"/>
            </a:endParaRPr>
          </a:p>
          <a:p>
            <a:pPr eaLnBrk="1" hangingPunct="1">
              <a:defRPr/>
            </a:pPr>
            <a:endParaRPr lang="en-US" altLang="ja-JP" sz="800" b="1" dirty="0">
              <a:latin typeface="+mj-lt"/>
            </a:endParaRPr>
          </a:p>
        </p:txBody>
      </p:sp>
      <p:sp>
        <p:nvSpPr>
          <p:cNvPr id="15364" name="スライド番号プレースホルダ 9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C15CB147-639F-4E79-A0D5-7B9A8EFACC31}" type="slidenum">
              <a:rPr lang="ja-JP" altLang="en-US" smtClean="0">
                <a:solidFill>
                  <a:srgbClr val="898989"/>
                </a:solidFill>
              </a:rPr>
              <a:pPr/>
              <a:t>4</a:t>
            </a:fld>
            <a:endParaRPr lang="ja-JP" altLang="en-US" smtClean="0">
              <a:solidFill>
                <a:srgbClr val="898989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18872" y="2060574"/>
            <a:ext cx="7714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u="sng" dirty="0" smtClean="0">
                <a:latin typeface="+mj-lt"/>
              </a:rPr>
              <a:t>New exterior styling:  more attractive look and greater pride of ownership</a:t>
            </a:r>
          </a:p>
          <a:p>
            <a:r>
              <a:rPr lang="ja-JP" altLang="en-US" sz="1200" b="1" dirty="0" smtClean="0">
                <a:latin typeface="+mj-lt"/>
              </a:rPr>
              <a:t>・</a:t>
            </a:r>
            <a:r>
              <a:rPr lang="en-US" altLang="ja-JP" sz="1200" b="1" dirty="0" smtClean="0">
                <a:latin typeface="+mj-lt"/>
              </a:rPr>
              <a:t>All-new body panels and plastics</a:t>
            </a:r>
          </a:p>
          <a:p>
            <a:r>
              <a:rPr lang="ja-JP" altLang="en-US" sz="1200" b="1" dirty="0" smtClean="0">
                <a:latin typeface="+mj-lt"/>
              </a:rPr>
              <a:t>・</a:t>
            </a:r>
            <a:r>
              <a:rPr lang="en-US" altLang="ja-JP" sz="1200" b="1" dirty="0" smtClean="0">
                <a:latin typeface="+mj-lt"/>
              </a:rPr>
              <a:t>New head light and styling to more closely resemble bigger MT models</a:t>
            </a:r>
          </a:p>
          <a:p>
            <a:r>
              <a:rPr lang="ja-JP" altLang="en-US" sz="1200" b="1" dirty="0" smtClean="0">
                <a:latin typeface="+mj-lt"/>
              </a:rPr>
              <a:t>・</a:t>
            </a:r>
            <a:r>
              <a:rPr lang="en-US" altLang="ja-JP" sz="1200" b="1" dirty="0" smtClean="0">
                <a:latin typeface="+mj-lt"/>
              </a:rPr>
              <a:t>Detail changes throughout</a:t>
            </a:r>
          </a:p>
          <a:p>
            <a:endParaRPr kumimoji="1" lang="ja-JP" altLang="en-US" sz="1200" b="1" dirty="0">
              <a:latin typeface="+mj-lt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22744" y="3304455"/>
            <a:ext cx="7717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 smtClean="0">
                <a:latin typeface="+mj-lt"/>
              </a:rPr>
              <a:t>・</a:t>
            </a:r>
            <a:r>
              <a:rPr lang="en-US" altLang="ja-JP" sz="1200" b="1" dirty="0" smtClean="0">
                <a:latin typeface="+mj-lt"/>
              </a:rPr>
              <a:t>Same as current EG character</a:t>
            </a:r>
            <a:endParaRPr kumimoji="1" lang="ja-JP" altLang="en-US" sz="1200" b="1" dirty="0">
              <a:latin typeface="+mj-lt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8872" y="4507992"/>
            <a:ext cx="7717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u="sng" dirty="0" smtClean="0">
                <a:latin typeface="+mj-lt"/>
              </a:rPr>
              <a:t>Revised chassis and seat: better performance in more sporty riding</a:t>
            </a:r>
          </a:p>
          <a:p>
            <a:r>
              <a:rPr lang="ja-JP" altLang="en-US" sz="1200" b="1" dirty="0" smtClean="0">
                <a:latin typeface="+mj-lt"/>
              </a:rPr>
              <a:t>・</a:t>
            </a:r>
            <a:r>
              <a:rPr lang="en-US" altLang="ja-JP" sz="1200" b="1" dirty="0" smtClean="0">
                <a:latin typeface="+mj-lt"/>
              </a:rPr>
              <a:t>New front fork specs</a:t>
            </a:r>
          </a:p>
          <a:p>
            <a:r>
              <a:rPr lang="ja-JP" altLang="en-US" sz="1200" b="1" dirty="0" smtClean="0">
                <a:latin typeface="+mj-lt"/>
              </a:rPr>
              <a:t>・</a:t>
            </a:r>
            <a:r>
              <a:rPr lang="en-US" altLang="ja-JP" sz="1200" b="1" dirty="0" smtClean="0">
                <a:latin typeface="+mj-lt"/>
              </a:rPr>
              <a:t>New rear shock with rebound adjuster </a:t>
            </a:r>
          </a:p>
          <a:p>
            <a:r>
              <a:rPr lang="ja-JP" altLang="en-US" sz="1200" b="1" dirty="0" smtClean="0">
                <a:latin typeface="+mj-lt"/>
              </a:rPr>
              <a:t>・</a:t>
            </a:r>
            <a:r>
              <a:rPr lang="en-US" altLang="ja-JP" sz="1200" b="1" dirty="0" smtClean="0">
                <a:latin typeface="+mj-lt"/>
              </a:rPr>
              <a:t>More comfortable seat design</a:t>
            </a:r>
            <a:endParaRPr kumimoji="1" lang="en-US" altLang="ja-JP" sz="1200" b="1" dirty="0" smtClean="0">
              <a:latin typeface="+mj-lt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8872" y="5724144"/>
            <a:ext cx="770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 smtClean="0">
                <a:latin typeface="+mj-lt"/>
              </a:rPr>
              <a:t>・</a:t>
            </a:r>
            <a:r>
              <a:rPr lang="en-US" altLang="ja-JP" sz="1200" b="1" dirty="0" smtClean="0">
                <a:latin typeface="+mj-lt"/>
              </a:rPr>
              <a:t>Same as current digital instrument cluster  and easy-to-operate switches </a:t>
            </a:r>
            <a:endParaRPr kumimoji="1" lang="en-US" altLang="ja-JP" sz="1200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633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図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648" y="1268760"/>
            <a:ext cx="6662272" cy="4093016"/>
          </a:xfrm>
          <a:prstGeom prst="rect">
            <a:avLst/>
          </a:prstGeom>
          <a:ln>
            <a:noFill/>
          </a:ln>
        </p:spPr>
      </p:pic>
      <p:sp>
        <p:nvSpPr>
          <p:cNvPr id="1028" name="Rectangle 15"/>
          <p:cNvSpPr>
            <a:spLocks noChangeArrowheads="1"/>
          </p:cNvSpPr>
          <p:nvPr/>
        </p:nvSpPr>
        <p:spPr bwMode="auto">
          <a:xfrm>
            <a:off x="8553400" y="185738"/>
            <a:ext cx="1183670" cy="233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eaLnBrk="0" hangingPunct="0"/>
            <a:r>
              <a:rPr kumimoji="0" lang="en-US" altLang="ja-JP" sz="1200" dirty="0">
                <a:latin typeface="Arial" charset="0"/>
                <a:ea typeface="ＭＳ 明朝" pitchFamily="17" charset="-128"/>
              </a:rPr>
              <a:t>CONFIDENTIAL </a:t>
            </a:r>
            <a:endParaRPr kumimoji="0" lang="en-US" altLang="ja-JP" sz="900" dirty="0">
              <a:latin typeface="Arial" charset="0"/>
              <a:ea typeface="ＭＳ 明朝" pitchFamily="17" charset="-128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28464" y="438424"/>
            <a:ext cx="9670135" cy="6178252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ZoneTexte 6"/>
          <p:cNvSpPr txBox="1"/>
          <p:nvPr/>
        </p:nvSpPr>
        <p:spPr>
          <a:xfrm>
            <a:off x="128464" y="40466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+mn-lt"/>
              </a:rPr>
              <a:t>FEATURE MAP : BODY</a:t>
            </a:r>
            <a:endParaRPr lang="en-US" dirty="0">
              <a:latin typeface="+mn-lt"/>
            </a:endParaRPr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152400" y="150813"/>
            <a:ext cx="5016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400" dirty="0">
                <a:latin typeface="+mj-lt"/>
                <a:ea typeface="ＭＳ 明朝" pitchFamily="17" charset="-128"/>
              </a:rPr>
              <a:t>Model </a:t>
            </a:r>
            <a:r>
              <a:rPr kumimoji="0" lang="en-US" altLang="ja-JP" sz="1400" dirty="0" smtClean="0">
                <a:latin typeface="+mj-lt"/>
                <a:ea typeface="ＭＳ 明朝" pitchFamily="17" charset="-128"/>
              </a:rPr>
              <a:t>: H72</a:t>
            </a:r>
            <a:endParaRPr kumimoji="0" lang="en-US" altLang="ja-JP" sz="1000" dirty="0">
              <a:latin typeface="+mj-ea"/>
              <a:ea typeface="+mj-ea"/>
            </a:endParaRPr>
          </a:p>
        </p:txBody>
      </p:sp>
      <p:sp>
        <p:nvSpPr>
          <p:cNvPr id="31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3583719" y="6621164"/>
            <a:ext cx="2311400" cy="236836"/>
          </a:xfrm>
          <a:ln/>
        </p:spPr>
        <p:txBody>
          <a:bodyPr vert="horz" lIns="91440" tIns="45720" rIns="91440" bIns="45720" rtlCol="0" anchor="ctr"/>
          <a:lstStyle/>
          <a:p>
            <a:pPr algn="ctr"/>
            <a:fld id="{90DA4324-D313-4505-8E61-D08BEAECD829}" type="slidenum">
              <a:rPr lang="ja-JP" altLang="en-US" sz="1200">
                <a:solidFill>
                  <a:schemeClr val="tx1">
                    <a:tint val="75000"/>
                  </a:schemeClr>
                </a:solidFill>
              </a:rPr>
              <a:pPr algn="ctr"/>
              <a:t>5</a:t>
            </a:fld>
            <a:endParaRPr lang="ja-JP" alt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9" name="線吹き出し 2 (枠付き) 38"/>
          <p:cNvSpPr/>
          <p:nvPr/>
        </p:nvSpPr>
        <p:spPr>
          <a:xfrm>
            <a:off x="7819092" y="1752727"/>
            <a:ext cx="1965279" cy="403538"/>
          </a:xfrm>
          <a:prstGeom prst="borderCallout2">
            <a:avLst>
              <a:gd name="adj1" fmla="val 18750"/>
              <a:gd name="adj2" fmla="val -2894"/>
              <a:gd name="adj3" fmla="val 18750"/>
              <a:gd name="adj4" fmla="val -8644"/>
              <a:gd name="adj5" fmla="val 211567"/>
              <a:gd name="adj6" fmla="val -38710"/>
            </a:avLst>
          </a:prstGeom>
          <a:noFill/>
          <a:ln>
            <a:solidFill>
              <a:srgbClr val="0070C0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200" b="1" dirty="0" smtClean="0">
                <a:solidFill>
                  <a:schemeClr val="tx1"/>
                </a:solidFill>
              </a:rPr>
              <a:t>Newly designed winglet and exterior covers</a:t>
            </a:r>
            <a:endParaRPr kumimoji="1" lang="ja-JP" altLang="en-US" sz="1200" b="1" dirty="0">
              <a:solidFill>
                <a:schemeClr val="tx1"/>
              </a:solidFill>
            </a:endParaRPr>
          </a:p>
        </p:txBody>
      </p:sp>
      <p:sp>
        <p:nvSpPr>
          <p:cNvPr id="40" name="線吹き出し 2 (枠付き) 39"/>
          <p:cNvSpPr/>
          <p:nvPr/>
        </p:nvSpPr>
        <p:spPr>
          <a:xfrm>
            <a:off x="8042509" y="2254120"/>
            <a:ext cx="1741862" cy="262457"/>
          </a:xfrm>
          <a:prstGeom prst="borderCallout2">
            <a:avLst>
              <a:gd name="adj1" fmla="val 18750"/>
              <a:gd name="adj2" fmla="val -3852"/>
              <a:gd name="adj3" fmla="val 18750"/>
              <a:gd name="adj4" fmla="val -9625"/>
              <a:gd name="adj5" fmla="val 62055"/>
              <a:gd name="adj6" fmla="val -13221"/>
            </a:avLst>
          </a:prstGeom>
          <a:noFill/>
          <a:ln>
            <a:solidFill>
              <a:srgbClr val="0070C0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200" b="1" dirty="0" smtClean="0">
                <a:solidFill>
                  <a:schemeClr val="tx1"/>
                </a:solidFill>
              </a:rPr>
              <a:t>Newly designed t</a:t>
            </a:r>
            <a:r>
              <a:rPr kumimoji="1" lang="en-US" altLang="ja-JP" sz="1200" b="1" dirty="0" smtClean="0">
                <a:solidFill>
                  <a:schemeClr val="tx1"/>
                </a:solidFill>
              </a:rPr>
              <a:t>aillight</a:t>
            </a:r>
            <a:endParaRPr kumimoji="1" lang="ja-JP" altLang="en-US" sz="1200" b="1" dirty="0">
              <a:solidFill>
                <a:schemeClr val="tx1"/>
              </a:solidFill>
            </a:endParaRPr>
          </a:p>
        </p:txBody>
      </p:sp>
      <p:sp>
        <p:nvSpPr>
          <p:cNvPr id="43" name="線吹き出し 2 (枠付き) 42"/>
          <p:cNvSpPr/>
          <p:nvPr/>
        </p:nvSpPr>
        <p:spPr>
          <a:xfrm>
            <a:off x="6897216" y="5440811"/>
            <a:ext cx="2592288" cy="305284"/>
          </a:xfrm>
          <a:prstGeom prst="borderCallout2">
            <a:avLst>
              <a:gd name="adj1" fmla="val 47048"/>
              <a:gd name="adj2" fmla="val -3452"/>
              <a:gd name="adj3" fmla="val 46398"/>
              <a:gd name="adj4" fmla="val -8339"/>
              <a:gd name="adj5" fmla="val -606224"/>
              <a:gd name="adj6" fmla="val -52006"/>
            </a:avLst>
          </a:prstGeom>
          <a:noFill/>
          <a:ln>
            <a:solidFill>
              <a:srgbClr val="0070C0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200" b="1" dirty="0" smtClean="0">
                <a:solidFill>
                  <a:schemeClr val="tx1"/>
                </a:solidFill>
              </a:rPr>
              <a:t>Newly designed  rear shock absorber</a:t>
            </a:r>
            <a:endParaRPr kumimoji="1" lang="ja-JP" altLang="en-US" sz="1200" b="1" dirty="0">
              <a:solidFill>
                <a:schemeClr val="tx1"/>
              </a:solidFill>
            </a:endParaRPr>
          </a:p>
        </p:txBody>
      </p:sp>
      <p:sp>
        <p:nvSpPr>
          <p:cNvPr id="47" name="線吹き出し 2 (枠付き) 46"/>
          <p:cNvSpPr/>
          <p:nvPr/>
        </p:nvSpPr>
        <p:spPr>
          <a:xfrm>
            <a:off x="1165710" y="1426135"/>
            <a:ext cx="2358802" cy="391956"/>
          </a:xfrm>
          <a:prstGeom prst="borderCallout2">
            <a:avLst>
              <a:gd name="adj1" fmla="val 87502"/>
              <a:gd name="adj2" fmla="val 103886"/>
              <a:gd name="adj3" fmla="val 87792"/>
              <a:gd name="adj4" fmla="val 106940"/>
              <a:gd name="adj5" fmla="val 136613"/>
              <a:gd name="adj6" fmla="val 117321"/>
            </a:avLst>
          </a:prstGeom>
          <a:noFill/>
          <a:ln>
            <a:solidFill>
              <a:srgbClr val="0070C0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200" b="1" dirty="0" smtClean="0">
                <a:solidFill>
                  <a:schemeClr val="tx1"/>
                </a:solidFill>
              </a:rPr>
              <a:t>Handlebar with new  color paint </a:t>
            </a:r>
          </a:p>
          <a:p>
            <a:r>
              <a:rPr lang="en-US" altLang="ja-JP" sz="1200" b="1" dirty="0" smtClean="0">
                <a:solidFill>
                  <a:schemeClr val="tx1"/>
                </a:solidFill>
              </a:rPr>
              <a:t>(silver </a:t>
            </a:r>
            <a:r>
              <a:rPr lang="en-US" altLang="ja-JP" sz="12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 black paint</a:t>
            </a:r>
            <a:r>
              <a:rPr lang="en-US" altLang="ja-JP" sz="1200" b="1" dirty="0" smtClean="0">
                <a:solidFill>
                  <a:schemeClr val="tx1"/>
                </a:solidFill>
              </a:rPr>
              <a:t>) </a:t>
            </a:r>
            <a:endParaRPr kumimoji="1" lang="ja-JP" altLang="en-US" sz="1200" b="1" dirty="0">
              <a:solidFill>
                <a:schemeClr val="tx1"/>
              </a:solidFill>
            </a:endParaRPr>
          </a:p>
        </p:txBody>
      </p:sp>
      <p:sp>
        <p:nvSpPr>
          <p:cNvPr id="50" name="線吹き出し 2 (枠付き) 49"/>
          <p:cNvSpPr/>
          <p:nvPr/>
        </p:nvSpPr>
        <p:spPr>
          <a:xfrm>
            <a:off x="5891688" y="1622113"/>
            <a:ext cx="1617935" cy="242369"/>
          </a:xfrm>
          <a:prstGeom prst="borderCallout2">
            <a:avLst>
              <a:gd name="adj1" fmla="val 88354"/>
              <a:gd name="adj2" fmla="val -3255"/>
              <a:gd name="adj3" fmla="val 88354"/>
              <a:gd name="adj4" fmla="val -8886"/>
              <a:gd name="adj5" fmla="val 448125"/>
              <a:gd name="adj6" fmla="val -12928"/>
            </a:avLst>
          </a:prstGeom>
          <a:noFill/>
          <a:ln>
            <a:solidFill>
              <a:srgbClr val="0070C0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b="1" dirty="0" smtClean="0">
                <a:solidFill>
                  <a:schemeClr val="tx1"/>
                </a:solidFill>
              </a:rPr>
              <a:t>Newly designed seat  </a:t>
            </a:r>
            <a:endParaRPr kumimoji="1" lang="ja-JP" altLang="en-US" sz="1200" b="1" dirty="0">
              <a:solidFill>
                <a:schemeClr val="tx1"/>
              </a:solidFill>
            </a:endParaRPr>
          </a:p>
        </p:txBody>
      </p:sp>
      <p:sp>
        <p:nvSpPr>
          <p:cNvPr id="53" name="線吹き出し 2 (枠付き) 52"/>
          <p:cNvSpPr/>
          <p:nvPr/>
        </p:nvSpPr>
        <p:spPr>
          <a:xfrm>
            <a:off x="6897216" y="5847284"/>
            <a:ext cx="2160240" cy="246012"/>
          </a:xfrm>
          <a:prstGeom prst="borderCallout2">
            <a:avLst>
              <a:gd name="adj1" fmla="val 54478"/>
              <a:gd name="adj2" fmla="val -2859"/>
              <a:gd name="adj3" fmla="val 53969"/>
              <a:gd name="adj4" fmla="val -15638"/>
              <a:gd name="adj5" fmla="val -684316"/>
              <a:gd name="adj6" fmla="val -56941"/>
            </a:avLst>
          </a:prstGeom>
          <a:noFill/>
          <a:ln>
            <a:solidFill>
              <a:srgbClr val="0070C0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200" b="1" dirty="0">
                <a:solidFill>
                  <a:schemeClr val="tx1"/>
                </a:solidFill>
              </a:rPr>
              <a:t>B</a:t>
            </a:r>
            <a:r>
              <a:rPr lang="en-US" altLang="ja-JP" sz="1200" b="1" dirty="0" smtClean="0">
                <a:solidFill>
                  <a:schemeClr val="tx1"/>
                </a:solidFill>
              </a:rPr>
              <a:t>rake pedal shape  is changed</a:t>
            </a:r>
            <a:endParaRPr kumimoji="1" lang="ja-JP" altLang="en-US" sz="1200" b="1" dirty="0">
              <a:solidFill>
                <a:schemeClr val="tx1"/>
              </a:solidFill>
            </a:endParaRPr>
          </a:p>
        </p:txBody>
      </p:sp>
      <p:sp>
        <p:nvSpPr>
          <p:cNvPr id="25" name="線吹き出し 2 (枠付き) 24"/>
          <p:cNvSpPr/>
          <p:nvPr/>
        </p:nvSpPr>
        <p:spPr>
          <a:xfrm>
            <a:off x="200473" y="2155767"/>
            <a:ext cx="2667145" cy="275343"/>
          </a:xfrm>
          <a:prstGeom prst="borderCallout2">
            <a:avLst>
              <a:gd name="adj1" fmla="val 24511"/>
              <a:gd name="adj2" fmla="val 101676"/>
              <a:gd name="adj3" fmla="val 24503"/>
              <a:gd name="adj4" fmla="val 103893"/>
              <a:gd name="adj5" fmla="val 118736"/>
              <a:gd name="adj6" fmla="val 112893"/>
            </a:avLst>
          </a:prstGeom>
          <a:noFill/>
          <a:ln>
            <a:solidFill>
              <a:srgbClr val="0070C0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200" b="1" dirty="0" smtClean="0">
                <a:solidFill>
                  <a:schemeClr val="tx1"/>
                </a:solidFill>
                <a:latin typeface="+mj-lt"/>
              </a:rPr>
              <a:t>Newly designed headlight and winglets</a:t>
            </a:r>
          </a:p>
        </p:txBody>
      </p:sp>
      <p:sp>
        <p:nvSpPr>
          <p:cNvPr id="29" name="線吹き出し 2 (枠付き) 28"/>
          <p:cNvSpPr/>
          <p:nvPr/>
        </p:nvSpPr>
        <p:spPr>
          <a:xfrm>
            <a:off x="200473" y="2667630"/>
            <a:ext cx="2595138" cy="307949"/>
          </a:xfrm>
          <a:prstGeom prst="borderCallout2">
            <a:avLst>
              <a:gd name="adj1" fmla="val 57102"/>
              <a:gd name="adj2" fmla="val 102097"/>
              <a:gd name="adj3" fmla="val 57689"/>
              <a:gd name="adj4" fmla="val 105202"/>
              <a:gd name="adj5" fmla="val 179569"/>
              <a:gd name="adj6" fmla="val 118442"/>
            </a:avLst>
          </a:prstGeom>
          <a:noFill/>
          <a:ln>
            <a:solidFill>
              <a:srgbClr val="0070C0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200" b="1" dirty="0">
                <a:solidFill>
                  <a:schemeClr val="tx1"/>
                </a:solidFill>
              </a:rPr>
              <a:t>F</a:t>
            </a:r>
            <a:r>
              <a:rPr lang="en-US" altLang="ja-JP" sz="1200" b="1" dirty="0" smtClean="0">
                <a:solidFill>
                  <a:schemeClr val="tx1"/>
                </a:solidFill>
              </a:rPr>
              <a:t>ront suspension settings  is changed</a:t>
            </a:r>
          </a:p>
        </p:txBody>
      </p:sp>
      <p:sp>
        <p:nvSpPr>
          <p:cNvPr id="30" name="線吹き出し 2 (枠付き) 29"/>
          <p:cNvSpPr/>
          <p:nvPr/>
        </p:nvSpPr>
        <p:spPr>
          <a:xfrm>
            <a:off x="200473" y="3128159"/>
            <a:ext cx="2088231" cy="310529"/>
          </a:xfrm>
          <a:prstGeom prst="borderCallout2">
            <a:avLst>
              <a:gd name="adj1" fmla="val 27073"/>
              <a:gd name="adj2" fmla="val 102414"/>
              <a:gd name="adj3" fmla="val 24456"/>
              <a:gd name="adj4" fmla="val 107423"/>
              <a:gd name="adj5" fmla="val 86733"/>
              <a:gd name="adj6" fmla="val 119007"/>
            </a:avLst>
          </a:prstGeom>
          <a:noFill/>
          <a:ln>
            <a:solidFill>
              <a:srgbClr val="0070C0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200" b="1" dirty="0" smtClean="0">
                <a:solidFill>
                  <a:schemeClr val="tx1"/>
                </a:solidFill>
              </a:rPr>
              <a:t>Newly designed  front fender</a:t>
            </a:r>
          </a:p>
        </p:txBody>
      </p:sp>
      <p:sp>
        <p:nvSpPr>
          <p:cNvPr id="33" name="線吹き出し 2 (枠付き) 32"/>
          <p:cNvSpPr/>
          <p:nvPr/>
        </p:nvSpPr>
        <p:spPr>
          <a:xfrm>
            <a:off x="1280592" y="5404913"/>
            <a:ext cx="2280825" cy="375108"/>
          </a:xfrm>
          <a:prstGeom prst="borderCallout2">
            <a:avLst>
              <a:gd name="adj1" fmla="val 12496"/>
              <a:gd name="adj2" fmla="val 102472"/>
              <a:gd name="adj3" fmla="val 10016"/>
              <a:gd name="adj4" fmla="val 107302"/>
              <a:gd name="adj5" fmla="val -606011"/>
              <a:gd name="adj6" fmla="val 117272"/>
            </a:avLst>
          </a:prstGeom>
          <a:noFill/>
          <a:ln>
            <a:solidFill>
              <a:srgbClr val="0070C0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200" b="1" dirty="0" smtClean="0">
                <a:solidFill>
                  <a:schemeClr val="tx1"/>
                </a:solidFill>
              </a:rPr>
              <a:t>Front flasher location</a:t>
            </a:r>
            <a:r>
              <a:rPr lang="ja-JP" altLang="en-US" sz="1200" b="1" dirty="0">
                <a:solidFill>
                  <a:schemeClr val="tx1"/>
                </a:solidFill>
              </a:rPr>
              <a:t> </a:t>
            </a:r>
            <a:r>
              <a:rPr lang="en-US" altLang="ja-JP" sz="1200" b="1" dirty="0" smtClean="0">
                <a:solidFill>
                  <a:schemeClr val="tx1"/>
                </a:solidFill>
              </a:rPr>
              <a:t>is </a:t>
            </a:r>
            <a:r>
              <a:rPr kumimoji="1" lang="en-US" altLang="ja-JP" sz="1200" b="1" dirty="0" smtClean="0">
                <a:solidFill>
                  <a:schemeClr val="tx1"/>
                </a:solidFill>
              </a:rPr>
              <a:t>changed</a:t>
            </a:r>
            <a:endParaRPr kumimoji="1" lang="ja-JP" altLang="en-US" sz="1200" b="1" dirty="0">
              <a:solidFill>
                <a:schemeClr val="tx1"/>
              </a:solidFill>
            </a:endParaRPr>
          </a:p>
        </p:txBody>
      </p:sp>
      <p:sp>
        <p:nvSpPr>
          <p:cNvPr id="37" name="線吹き出し 2 (枠付き) 36"/>
          <p:cNvSpPr/>
          <p:nvPr/>
        </p:nvSpPr>
        <p:spPr>
          <a:xfrm>
            <a:off x="4785383" y="1282524"/>
            <a:ext cx="3119945" cy="228219"/>
          </a:xfrm>
          <a:prstGeom prst="borderCallout2">
            <a:avLst>
              <a:gd name="adj1" fmla="val 67501"/>
              <a:gd name="adj2" fmla="val -3623"/>
              <a:gd name="adj3" fmla="val 68065"/>
              <a:gd name="adj4" fmla="val -7817"/>
              <a:gd name="adj5" fmla="val 407334"/>
              <a:gd name="adj6" fmla="val -12274"/>
            </a:avLst>
          </a:prstGeom>
          <a:noFill/>
          <a:ln>
            <a:solidFill>
              <a:srgbClr val="0070C0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200" b="1" dirty="0" smtClean="0">
                <a:solidFill>
                  <a:schemeClr val="tx1"/>
                </a:solidFill>
              </a:rPr>
              <a:t>Newly designed scoop air and exterior covers</a:t>
            </a:r>
            <a:endParaRPr kumimoji="1" lang="ja-JP" altLang="en-US" sz="1200" b="1" dirty="0">
              <a:solidFill>
                <a:schemeClr val="tx1"/>
              </a:solidFill>
            </a:endParaRPr>
          </a:p>
        </p:txBody>
      </p:sp>
      <p:sp>
        <p:nvSpPr>
          <p:cNvPr id="23" name="Rectangle 211"/>
          <p:cNvSpPr>
            <a:spLocks noChangeArrowheads="1"/>
          </p:cNvSpPr>
          <p:nvPr/>
        </p:nvSpPr>
        <p:spPr bwMode="auto">
          <a:xfrm>
            <a:off x="128588" y="734074"/>
            <a:ext cx="4346575" cy="463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6798" rIns="90004" bIns="46798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200" b="1" dirty="0" smtClean="0">
                <a:latin typeface="+mj-lt"/>
              </a:rPr>
              <a:t>Running weight: 183kg (Compared to 1WS: </a:t>
            </a:r>
            <a:r>
              <a:rPr lang="en-US" altLang="ja-JP" sz="1200" b="1" dirty="0">
                <a:latin typeface="+mj-lt"/>
              </a:rPr>
              <a:t>1</a:t>
            </a:r>
            <a:r>
              <a:rPr lang="en-US" altLang="ja-JP" sz="1200" b="1" dirty="0" smtClean="0">
                <a:latin typeface="+mj-lt"/>
              </a:rPr>
              <a:t>82kg)</a:t>
            </a:r>
          </a:p>
          <a:p>
            <a:pPr eaLnBrk="1" hangingPunct="1">
              <a:defRPr/>
            </a:pPr>
            <a:r>
              <a:rPr lang="en-US" altLang="ja-JP" sz="1200" b="1" dirty="0" smtClean="0">
                <a:latin typeface="+mj-lt"/>
              </a:rPr>
              <a:t>Weight ratio: Front 49.2%(90kg), Rear</a:t>
            </a:r>
            <a:r>
              <a:rPr lang="ja-JP" altLang="en-US" sz="1200" b="1" dirty="0">
                <a:latin typeface="+mj-lt"/>
              </a:rPr>
              <a:t> </a:t>
            </a:r>
            <a:r>
              <a:rPr lang="en-US" altLang="ja-JP" sz="1200" b="1" dirty="0" smtClean="0">
                <a:latin typeface="+mj-lt"/>
              </a:rPr>
              <a:t>50.8%(93kg)</a:t>
            </a:r>
          </a:p>
        </p:txBody>
      </p:sp>
      <p:sp>
        <p:nvSpPr>
          <p:cNvPr id="22" name="線吹き出し 2 (枠付き) 21"/>
          <p:cNvSpPr/>
          <p:nvPr/>
        </p:nvSpPr>
        <p:spPr>
          <a:xfrm>
            <a:off x="4005785" y="5429191"/>
            <a:ext cx="2237121" cy="316904"/>
          </a:xfrm>
          <a:prstGeom prst="borderCallout2">
            <a:avLst>
              <a:gd name="adj1" fmla="val 22912"/>
              <a:gd name="adj2" fmla="val -1965"/>
              <a:gd name="adj3" fmla="val 23340"/>
              <a:gd name="adj4" fmla="val -8100"/>
              <a:gd name="adj5" fmla="val -537598"/>
              <a:gd name="adj6" fmla="val 1973"/>
            </a:avLst>
          </a:prstGeom>
          <a:noFill/>
          <a:ln>
            <a:solidFill>
              <a:srgbClr val="0070C0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200" b="1" dirty="0" smtClean="0">
                <a:solidFill>
                  <a:schemeClr val="tx1"/>
                </a:solidFill>
              </a:rPr>
              <a:t>Newly designed radiator cover</a:t>
            </a:r>
            <a:endParaRPr kumimoji="1" lang="ja-JP" alt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88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672" y="3293390"/>
            <a:ext cx="4486532" cy="2756334"/>
          </a:xfrm>
          <a:prstGeom prst="rect">
            <a:avLst/>
          </a:prstGeom>
          <a:ln>
            <a:noFill/>
          </a:ln>
        </p:spPr>
      </p:pic>
      <p:sp>
        <p:nvSpPr>
          <p:cNvPr id="48" name="Rectangle 23"/>
          <p:cNvSpPr>
            <a:spLocks noChangeArrowheads="1"/>
          </p:cNvSpPr>
          <p:nvPr/>
        </p:nvSpPr>
        <p:spPr bwMode="auto">
          <a:xfrm>
            <a:off x="152400" y="150813"/>
            <a:ext cx="5016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400" dirty="0" smtClean="0">
                <a:latin typeface="+mj-lt"/>
                <a:ea typeface="ＭＳ 明朝" pitchFamily="17" charset="-128"/>
              </a:rPr>
              <a:t>Model : H72</a:t>
            </a:r>
            <a:endParaRPr kumimoji="0" lang="en-US" altLang="ja-JP" sz="1000" dirty="0">
              <a:latin typeface="+mj-ea"/>
              <a:ea typeface="+mj-ea"/>
            </a:endParaRPr>
          </a:p>
        </p:txBody>
      </p:sp>
      <p:sp>
        <p:nvSpPr>
          <p:cNvPr id="31" name="Text Box 2065"/>
          <p:cNvSpPr txBox="1">
            <a:spLocks noChangeArrowheads="1"/>
          </p:cNvSpPr>
          <p:nvPr/>
        </p:nvSpPr>
        <p:spPr bwMode="auto">
          <a:xfrm>
            <a:off x="2750406" y="6151326"/>
            <a:ext cx="304800" cy="307975"/>
          </a:xfrm>
          <a:prstGeom prst="rect">
            <a:avLst/>
          </a:prstGeom>
          <a:noFill/>
          <a:ln w="19050">
            <a:noFill/>
            <a:miter lim="800000"/>
            <a:headEnd type="none" w="sm" len="med"/>
            <a:tailEnd type="none" w="sm" len="med"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400" dirty="0">
                <a:solidFill>
                  <a:srgbClr val="242CC2"/>
                </a:solidFill>
              </a:rPr>
              <a:t>H</a:t>
            </a:r>
          </a:p>
        </p:txBody>
      </p:sp>
      <p:sp>
        <p:nvSpPr>
          <p:cNvPr id="1028" name="Rectangle 15"/>
          <p:cNvSpPr>
            <a:spLocks noChangeArrowheads="1"/>
          </p:cNvSpPr>
          <p:nvPr/>
        </p:nvSpPr>
        <p:spPr bwMode="auto">
          <a:xfrm>
            <a:off x="8553400" y="185738"/>
            <a:ext cx="1183670" cy="233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eaLnBrk="0" hangingPunct="0"/>
            <a:r>
              <a:rPr kumimoji="0" lang="en-US" altLang="ja-JP" sz="1200" dirty="0">
                <a:latin typeface="Arial" charset="0"/>
                <a:ea typeface="ＭＳ 明朝" pitchFamily="17" charset="-128"/>
              </a:rPr>
              <a:t>CONFIDENTIAL </a:t>
            </a:r>
            <a:endParaRPr kumimoji="0" lang="en-US" altLang="ja-JP" sz="900" dirty="0">
              <a:latin typeface="Arial" charset="0"/>
              <a:ea typeface="ＭＳ 明朝" pitchFamily="17" charset="-128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92990" y="419100"/>
            <a:ext cx="9670135" cy="6178252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ZoneTexte 6"/>
          <p:cNvSpPr txBox="1"/>
          <p:nvPr/>
        </p:nvSpPr>
        <p:spPr>
          <a:xfrm>
            <a:off x="128464" y="40466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+mn-lt"/>
              </a:rPr>
              <a:t>DIMENSION MAP</a:t>
            </a:r>
            <a:endParaRPr lang="en-US" dirty="0">
              <a:latin typeface="+mn-lt"/>
            </a:endParaRPr>
          </a:p>
        </p:txBody>
      </p:sp>
      <p:sp>
        <p:nvSpPr>
          <p:cNvPr id="22" name="Text Box 2065"/>
          <p:cNvSpPr txBox="1">
            <a:spLocks noChangeArrowheads="1"/>
          </p:cNvSpPr>
          <p:nvPr/>
        </p:nvSpPr>
        <p:spPr bwMode="auto">
          <a:xfrm>
            <a:off x="2848490" y="4244685"/>
            <a:ext cx="304800" cy="307975"/>
          </a:xfrm>
          <a:prstGeom prst="rect">
            <a:avLst/>
          </a:prstGeom>
          <a:noFill/>
          <a:ln w="19050">
            <a:noFill/>
            <a:miter lim="800000"/>
            <a:headEnd type="none" w="sm" len="med"/>
            <a:tailEnd type="none" w="sm" len="med"/>
          </a:ln>
        </p:spPr>
        <p:txBody>
          <a:bodyPr>
            <a:spAutoFit/>
          </a:bodyPr>
          <a:lstStyle/>
          <a:p>
            <a:r>
              <a:rPr lang="en-US" altLang="ja-JP" sz="1400" dirty="0">
                <a:solidFill>
                  <a:srgbClr val="242CC2"/>
                </a:solidFill>
              </a:rPr>
              <a:t>G</a:t>
            </a:r>
          </a:p>
        </p:txBody>
      </p:sp>
      <p:sp>
        <p:nvSpPr>
          <p:cNvPr id="33" name="Text Box 2065"/>
          <p:cNvSpPr txBox="1">
            <a:spLocks noChangeArrowheads="1"/>
          </p:cNvSpPr>
          <p:nvPr/>
        </p:nvSpPr>
        <p:spPr bwMode="auto">
          <a:xfrm>
            <a:off x="4974114" y="1565508"/>
            <a:ext cx="304800" cy="307975"/>
          </a:xfrm>
          <a:prstGeom prst="rect">
            <a:avLst/>
          </a:prstGeom>
          <a:noFill/>
          <a:ln w="19050">
            <a:noFill/>
            <a:miter lim="800000"/>
            <a:headEnd type="none" w="sm" len="med"/>
            <a:tailEnd type="none" w="sm" len="med"/>
          </a:ln>
        </p:spPr>
        <p:txBody>
          <a:bodyPr>
            <a:spAutoFit/>
          </a:bodyPr>
          <a:lstStyle/>
          <a:p>
            <a:r>
              <a:rPr lang="en-US" altLang="ja-JP" sz="1400" dirty="0">
                <a:solidFill>
                  <a:srgbClr val="242CC2"/>
                </a:solidFill>
              </a:rPr>
              <a:t>B</a:t>
            </a:r>
          </a:p>
        </p:txBody>
      </p:sp>
      <p:sp>
        <p:nvSpPr>
          <p:cNvPr id="35" name="Text Box 2065"/>
          <p:cNvSpPr txBox="1">
            <a:spLocks noChangeArrowheads="1"/>
          </p:cNvSpPr>
          <p:nvPr/>
        </p:nvSpPr>
        <p:spPr bwMode="auto">
          <a:xfrm>
            <a:off x="3643699" y="5721342"/>
            <a:ext cx="304800" cy="307975"/>
          </a:xfrm>
          <a:prstGeom prst="rect">
            <a:avLst/>
          </a:prstGeom>
          <a:noFill/>
          <a:ln w="19050">
            <a:noFill/>
            <a:miter lim="800000"/>
            <a:headEnd type="none" w="sm" len="med"/>
            <a:tailEnd type="none" w="sm" len="med"/>
          </a:ln>
        </p:spPr>
        <p:txBody>
          <a:bodyPr>
            <a:spAutoFit/>
          </a:bodyPr>
          <a:lstStyle/>
          <a:p>
            <a:r>
              <a:rPr lang="en-US" altLang="ja-JP" sz="1400" dirty="0">
                <a:solidFill>
                  <a:srgbClr val="242CC2"/>
                </a:solidFill>
              </a:rPr>
              <a:t>F</a:t>
            </a:r>
          </a:p>
        </p:txBody>
      </p:sp>
      <p:sp>
        <p:nvSpPr>
          <p:cNvPr id="37" name="Text Box 2065"/>
          <p:cNvSpPr txBox="1">
            <a:spLocks noChangeArrowheads="1"/>
          </p:cNvSpPr>
          <p:nvPr/>
        </p:nvSpPr>
        <p:spPr bwMode="auto">
          <a:xfrm>
            <a:off x="4517257" y="6359183"/>
            <a:ext cx="304800" cy="307975"/>
          </a:xfrm>
          <a:prstGeom prst="rect">
            <a:avLst/>
          </a:prstGeom>
          <a:noFill/>
          <a:ln w="19050">
            <a:noFill/>
            <a:miter lim="800000"/>
            <a:headEnd type="none" w="sm" len="med"/>
            <a:tailEnd type="none" w="sm" len="med"/>
          </a:ln>
        </p:spPr>
        <p:txBody>
          <a:bodyPr>
            <a:spAutoFit/>
          </a:bodyPr>
          <a:lstStyle/>
          <a:p>
            <a:r>
              <a:rPr lang="en-US" altLang="ja-JP" sz="1400" dirty="0">
                <a:solidFill>
                  <a:srgbClr val="242CC2"/>
                </a:solidFill>
              </a:rPr>
              <a:t>A</a:t>
            </a:r>
          </a:p>
        </p:txBody>
      </p:sp>
      <p:sp>
        <p:nvSpPr>
          <p:cNvPr id="38" name="Text Box 2065"/>
          <p:cNvSpPr txBox="1">
            <a:spLocks noChangeArrowheads="1"/>
          </p:cNvSpPr>
          <p:nvPr/>
        </p:nvSpPr>
        <p:spPr bwMode="auto">
          <a:xfrm>
            <a:off x="4509930" y="6149557"/>
            <a:ext cx="304800" cy="307975"/>
          </a:xfrm>
          <a:prstGeom prst="rect">
            <a:avLst/>
          </a:prstGeom>
          <a:noFill/>
          <a:ln w="19050">
            <a:noFill/>
            <a:miter lim="800000"/>
            <a:headEnd type="none" w="sm" len="med"/>
            <a:tailEnd type="none" w="sm" len="med"/>
          </a:ln>
        </p:spPr>
        <p:txBody>
          <a:bodyPr>
            <a:spAutoFit/>
          </a:bodyPr>
          <a:lstStyle/>
          <a:p>
            <a:r>
              <a:rPr lang="en-US" altLang="ja-JP" sz="1400" dirty="0">
                <a:solidFill>
                  <a:srgbClr val="242CC2"/>
                </a:solidFill>
              </a:rPr>
              <a:t>E</a:t>
            </a:r>
          </a:p>
        </p:txBody>
      </p:sp>
      <p:sp>
        <p:nvSpPr>
          <p:cNvPr id="45" name="Line 2078"/>
          <p:cNvSpPr>
            <a:spLocks noChangeShapeType="1"/>
          </p:cNvSpPr>
          <p:nvPr/>
        </p:nvSpPr>
        <p:spPr bwMode="auto">
          <a:xfrm>
            <a:off x="9331651" y="4055357"/>
            <a:ext cx="8217" cy="1591549"/>
          </a:xfrm>
          <a:prstGeom prst="lin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7" name="Text Box 2065"/>
          <p:cNvSpPr txBox="1">
            <a:spLocks noChangeArrowheads="1"/>
          </p:cNvSpPr>
          <p:nvPr/>
        </p:nvSpPr>
        <p:spPr bwMode="auto">
          <a:xfrm>
            <a:off x="6972463" y="5022443"/>
            <a:ext cx="304800" cy="307975"/>
          </a:xfrm>
          <a:prstGeom prst="rect">
            <a:avLst/>
          </a:prstGeom>
          <a:noFill/>
          <a:ln w="19050">
            <a:noFill/>
            <a:miter lim="800000"/>
            <a:headEnd type="none" w="sm" len="med"/>
            <a:tailEnd type="none" w="sm" len="med"/>
          </a:ln>
        </p:spPr>
        <p:txBody>
          <a:bodyPr wrap="square">
            <a:spAutoFit/>
          </a:bodyPr>
          <a:lstStyle/>
          <a:p>
            <a:r>
              <a:rPr lang="en-US" altLang="ja-JP" sz="1400" dirty="0">
                <a:solidFill>
                  <a:srgbClr val="242CC2"/>
                </a:solidFill>
              </a:rPr>
              <a:t>D</a:t>
            </a:r>
          </a:p>
        </p:txBody>
      </p:sp>
      <p:sp>
        <p:nvSpPr>
          <p:cNvPr id="28" name="スライド番号プレースホルダ 9"/>
          <p:cNvSpPr>
            <a:spLocks noGrp="1"/>
          </p:cNvSpPr>
          <p:nvPr>
            <p:ph type="sldNum" sz="quarter" idx="10"/>
          </p:nvPr>
        </p:nvSpPr>
        <p:spPr>
          <a:xfrm>
            <a:off x="3680627" y="6597275"/>
            <a:ext cx="2311400" cy="260726"/>
          </a:xfrm>
        </p:spPr>
        <p:txBody>
          <a:bodyPr vert="horz" lIns="91440" tIns="45720" rIns="91440" bIns="45720" rtlCol="0" anchor="ctr"/>
          <a:lstStyle/>
          <a:p>
            <a:pPr algn="ctr"/>
            <a:fld id="{465F2A80-C627-400D-BDE6-5464DBE00941}" type="slidenum">
              <a:rPr lang="ja-JP" altLang="en-US" sz="1200" smtClean="0">
                <a:solidFill>
                  <a:schemeClr val="tx1">
                    <a:tint val="75000"/>
                  </a:schemeClr>
                </a:solidFill>
              </a:rPr>
              <a:t>6</a:t>
            </a:fld>
            <a:endParaRPr lang="ja-JP" alt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767" y="3270141"/>
            <a:ext cx="1837556" cy="2817833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57" y="3298146"/>
            <a:ext cx="1865689" cy="282657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314" y="793262"/>
            <a:ext cx="4396170" cy="1828331"/>
          </a:xfrm>
          <a:prstGeom prst="rect">
            <a:avLst/>
          </a:prstGeom>
        </p:spPr>
      </p:pic>
      <p:graphicFrame>
        <p:nvGraphicFramePr>
          <p:cNvPr id="32" name="表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247264"/>
              </p:ext>
            </p:extLst>
          </p:nvPr>
        </p:nvGraphicFramePr>
        <p:xfrm>
          <a:off x="233711" y="742708"/>
          <a:ext cx="3937001" cy="1538288"/>
        </p:xfrm>
        <a:graphic>
          <a:graphicData uri="http://schemas.openxmlformats.org/drawingml/2006/table">
            <a:tbl>
              <a:tblPr/>
              <a:tblGrid>
                <a:gridCol w="304830"/>
                <a:gridCol w="1903041"/>
                <a:gridCol w="888920"/>
                <a:gridCol w="840210"/>
              </a:tblGrid>
              <a:tr h="17145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ITEM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H72</a:t>
                      </a:r>
                      <a:endParaRPr kumimoji="1" lang="en-US" altLang="ja-JP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1WS</a:t>
                      </a:r>
                      <a:endParaRPr kumimoji="1" lang="en-US" altLang="ja-JP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</a:tr>
              <a:tr h="1714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 Overall length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2085 mm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</a:t>
                      </a:r>
                      <a:endParaRPr kumimoji="1" lang="en-US" altLang="ja-JP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 Overall width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745 mm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</a:t>
                      </a:r>
                      <a:endParaRPr kumimoji="1" lang="en-US" altLang="ja-JP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 Overall height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1090 mm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</a:t>
                      </a:r>
                      <a:endParaRPr kumimoji="1" lang="en-US" altLang="ja-JP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 Seat height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805mm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</a:t>
                      </a:r>
                      <a:endParaRPr kumimoji="1" lang="en-US" altLang="ja-JP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 Wheel base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1400 mm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</a:t>
                      </a:r>
                      <a:endParaRPr kumimoji="1" lang="en-US" altLang="ja-JP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 Minimum ground clearance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140 mm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</a:t>
                      </a:r>
                      <a:endParaRPr kumimoji="1" lang="en-US" altLang="ja-JP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 Caster angle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 24.5 degrees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</a:t>
                      </a:r>
                      <a:endParaRPr kumimoji="1" lang="en-US" altLang="ja-JP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 Trail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90 mm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</a:t>
                      </a:r>
                      <a:endParaRPr kumimoji="1" lang="en-US" altLang="ja-JP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" name="Line 2059"/>
          <p:cNvSpPr>
            <a:spLocks noChangeShapeType="1"/>
          </p:cNvSpPr>
          <p:nvPr/>
        </p:nvSpPr>
        <p:spPr bwMode="auto">
          <a:xfrm>
            <a:off x="487363" y="6021388"/>
            <a:ext cx="84248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cxnSp>
        <p:nvCxnSpPr>
          <p:cNvPr id="9" name="直線コネクタ 8"/>
          <p:cNvCxnSpPr/>
          <p:nvPr/>
        </p:nvCxnSpPr>
        <p:spPr>
          <a:xfrm>
            <a:off x="804320" y="3671167"/>
            <a:ext cx="148438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>
            <a:off x="2202212" y="3671167"/>
            <a:ext cx="0" cy="2345750"/>
          </a:xfrm>
          <a:prstGeom prst="straightConnector1">
            <a:avLst/>
          </a:prstGeom>
          <a:ln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2065"/>
          <p:cNvSpPr txBox="1">
            <a:spLocks noChangeArrowheads="1"/>
          </p:cNvSpPr>
          <p:nvPr/>
        </p:nvSpPr>
        <p:spPr bwMode="auto">
          <a:xfrm>
            <a:off x="2165662" y="4535444"/>
            <a:ext cx="304800" cy="307975"/>
          </a:xfrm>
          <a:prstGeom prst="rect">
            <a:avLst/>
          </a:prstGeom>
          <a:noFill/>
          <a:ln w="19050">
            <a:noFill/>
            <a:miter lim="800000"/>
            <a:headEnd type="none" w="sm" len="med"/>
            <a:tailEnd type="none" w="sm" len="med"/>
          </a:ln>
        </p:spPr>
        <p:txBody>
          <a:bodyPr>
            <a:spAutoFit/>
          </a:bodyPr>
          <a:lstStyle/>
          <a:p>
            <a:r>
              <a:rPr lang="en-US" altLang="ja-JP" sz="1400" dirty="0">
                <a:solidFill>
                  <a:srgbClr val="242CC2"/>
                </a:solidFill>
              </a:rPr>
              <a:t>C</a:t>
            </a:r>
          </a:p>
        </p:txBody>
      </p:sp>
      <p:cxnSp>
        <p:nvCxnSpPr>
          <p:cNvPr id="40" name="直線コネクタ 39"/>
          <p:cNvCxnSpPr/>
          <p:nvPr/>
        </p:nvCxnSpPr>
        <p:spPr>
          <a:xfrm>
            <a:off x="5161151" y="4298523"/>
            <a:ext cx="2232372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>
            <a:off x="6023024" y="5015441"/>
            <a:ext cx="0" cy="120026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5161151" y="2501682"/>
            <a:ext cx="193469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>
            <a:off x="5168900" y="914817"/>
            <a:ext cx="194231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>
            <a:off x="5256314" y="914817"/>
            <a:ext cx="0" cy="1586865"/>
          </a:xfrm>
          <a:prstGeom prst="straightConnector1">
            <a:avLst/>
          </a:prstGeom>
          <a:ln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2417122" y="5108808"/>
            <a:ext cx="0" cy="138858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>
            <a:off x="6684322" y="5078328"/>
            <a:ext cx="0" cy="141906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2417122" y="6419603"/>
            <a:ext cx="4265618" cy="0"/>
          </a:xfrm>
          <a:prstGeom prst="straightConnector1">
            <a:avLst/>
          </a:prstGeom>
          <a:ln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>
            <a:off x="7277100" y="4298523"/>
            <a:ext cx="0" cy="1713657"/>
          </a:xfrm>
          <a:prstGeom prst="straightConnector1">
            <a:avLst/>
          </a:prstGeom>
          <a:ln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 flipH="1">
            <a:off x="2743200" y="3933056"/>
            <a:ext cx="985664" cy="2079124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>
            <a:off x="3054504" y="4550684"/>
            <a:ext cx="0" cy="165397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>
            <a:off x="2743200" y="6021388"/>
            <a:ext cx="0" cy="19431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/>
          <p:nvPr/>
        </p:nvCxnSpPr>
        <p:spPr>
          <a:xfrm>
            <a:off x="2743200" y="6189416"/>
            <a:ext cx="311304" cy="0"/>
          </a:xfrm>
          <a:prstGeom prst="straightConnector1">
            <a:avLst/>
          </a:prstGeom>
          <a:ln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>
            <a:off x="3046597" y="6189416"/>
            <a:ext cx="2988443" cy="0"/>
          </a:xfrm>
          <a:prstGeom prst="straightConnector1">
            <a:avLst/>
          </a:prstGeom>
          <a:ln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Freeform 2063"/>
          <p:cNvSpPr>
            <a:spLocks/>
          </p:cNvSpPr>
          <p:nvPr/>
        </p:nvSpPr>
        <p:spPr bwMode="auto">
          <a:xfrm rot="18496193">
            <a:off x="3149197" y="4429682"/>
            <a:ext cx="166688" cy="327025"/>
          </a:xfrm>
          <a:custGeom>
            <a:avLst/>
            <a:gdLst>
              <a:gd name="T0" fmla="*/ 0 w 148"/>
              <a:gd name="T1" fmla="*/ 0 h 306"/>
              <a:gd name="T2" fmla="*/ 2147483646 w 148"/>
              <a:gd name="T3" fmla="*/ 2147483646 h 306"/>
              <a:gd name="T4" fmla="*/ 2147483646 w 148"/>
              <a:gd name="T5" fmla="*/ 2147483646 h 306"/>
              <a:gd name="T6" fmla="*/ 2147483646 w 148"/>
              <a:gd name="T7" fmla="*/ 2147483646 h 306"/>
              <a:gd name="T8" fmla="*/ 2147483646 w 148"/>
              <a:gd name="T9" fmla="*/ 2147483646 h 306"/>
              <a:gd name="T10" fmla="*/ 2147483646 w 148"/>
              <a:gd name="T11" fmla="*/ 2147483646 h 3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"/>
              <a:gd name="T19" fmla="*/ 0 h 306"/>
              <a:gd name="T20" fmla="*/ 148 w 148"/>
              <a:gd name="T21" fmla="*/ 306 h 30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" h="306">
                <a:moveTo>
                  <a:pt x="0" y="0"/>
                </a:moveTo>
                <a:cubicBezTo>
                  <a:pt x="9" y="8"/>
                  <a:pt x="39" y="31"/>
                  <a:pt x="55" y="45"/>
                </a:cubicBezTo>
                <a:cubicBezTo>
                  <a:pt x="71" y="59"/>
                  <a:pt x="86" y="70"/>
                  <a:pt x="97" y="84"/>
                </a:cubicBezTo>
                <a:cubicBezTo>
                  <a:pt x="108" y="98"/>
                  <a:pt x="114" y="110"/>
                  <a:pt x="122" y="131"/>
                </a:cubicBezTo>
                <a:cubicBezTo>
                  <a:pt x="130" y="152"/>
                  <a:pt x="142" y="181"/>
                  <a:pt x="145" y="210"/>
                </a:cubicBezTo>
                <a:cubicBezTo>
                  <a:pt x="148" y="239"/>
                  <a:pt x="140" y="286"/>
                  <a:pt x="139" y="306"/>
                </a:cubicBezTo>
              </a:path>
            </a:pathLst>
          </a:custGeom>
          <a:noFill/>
          <a:ln w="12700" cap="flat" cmpd="sng">
            <a:solidFill>
              <a:srgbClr val="0070C0"/>
            </a:solidFill>
            <a:prstDash val="solid"/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solidFill>
                <a:srgbClr val="00B0F0"/>
              </a:solidFill>
            </a:endParaRPr>
          </a:p>
        </p:txBody>
      </p:sp>
      <p:cxnSp>
        <p:nvCxnSpPr>
          <p:cNvPr id="1024" name="直線コネクタ 1023"/>
          <p:cNvCxnSpPr/>
          <p:nvPr/>
        </p:nvCxnSpPr>
        <p:spPr>
          <a:xfrm flipH="1">
            <a:off x="3825240" y="5707380"/>
            <a:ext cx="93726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6" name="直線矢印コネクタ 1025"/>
          <p:cNvCxnSpPr/>
          <p:nvPr/>
        </p:nvCxnSpPr>
        <p:spPr>
          <a:xfrm>
            <a:off x="3878580" y="5715000"/>
            <a:ext cx="0" cy="304800"/>
          </a:xfrm>
          <a:prstGeom prst="straightConnector1">
            <a:avLst/>
          </a:prstGeom>
          <a:ln>
            <a:noFill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>
            <a:off x="3882405" y="5715000"/>
            <a:ext cx="0" cy="297180"/>
          </a:xfrm>
          <a:prstGeom prst="straightConnector1">
            <a:avLst/>
          </a:prstGeom>
          <a:ln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00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16" y="1513134"/>
            <a:ext cx="7689625" cy="4724178"/>
          </a:xfrm>
          <a:prstGeom prst="rect">
            <a:avLst/>
          </a:prstGeom>
          <a:ln>
            <a:noFill/>
          </a:ln>
        </p:spPr>
      </p:pic>
      <p:sp>
        <p:nvSpPr>
          <p:cNvPr id="19459" name="スライド番号プレースホルダー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35BC48C2-7404-45D7-B42B-8E42CAF50AE3}" type="slidenum">
              <a:rPr lang="ja-JP" altLang="en-US" smtClean="0">
                <a:solidFill>
                  <a:srgbClr val="898989"/>
                </a:solidFill>
              </a:rPr>
              <a:pPr/>
              <a:t>7</a:t>
            </a:fld>
            <a:endParaRPr lang="ja-JP" altLang="en-US" smtClean="0">
              <a:solidFill>
                <a:srgbClr val="898989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83038" y="1712913"/>
            <a:ext cx="787400" cy="261937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kumimoji="0" lang="en-US" altLang="ja-JP" sz="1100" b="1" dirty="0">
                <a:cs typeface="Arial" pitchFamily="34" charset="0"/>
              </a:rPr>
              <a:t>Grip point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098292" y="4837748"/>
            <a:ext cx="792163" cy="261938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kumimoji="0" lang="en-US" altLang="ja-JP" sz="1100" b="1" dirty="0">
                <a:cs typeface="Arial" pitchFamily="34" charset="0"/>
              </a:rPr>
              <a:t>Foot point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786438" y="2578100"/>
            <a:ext cx="792162" cy="261938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kumimoji="0" lang="en-US" altLang="ja-JP" sz="1100" b="1" dirty="0">
                <a:cs typeface="Arial" pitchFamily="34" charset="0"/>
              </a:rPr>
              <a:t>Hip point</a:t>
            </a:r>
          </a:p>
        </p:txBody>
      </p:sp>
      <p:cxnSp>
        <p:nvCxnSpPr>
          <p:cNvPr id="3" name="直線コネクタ 2"/>
          <p:cNvCxnSpPr/>
          <p:nvPr/>
        </p:nvCxnSpPr>
        <p:spPr>
          <a:xfrm>
            <a:off x="3902927" y="2378248"/>
            <a:ext cx="2153564" cy="891832"/>
          </a:xfrm>
          <a:prstGeom prst="line">
            <a:avLst/>
          </a:prstGeom>
          <a:ln w="25400">
            <a:solidFill>
              <a:srgbClr val="242C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3902927" y="2378248"/>
            <a:ext cx="1647130" cy="2590469"/>
          </a:xfrm>
          <a:prstGeom prst="line">
            <a:avLst/>
          </a:prstGeom>
          <a:ln w="25400">
            <a:solidFill>
              <a:srgbClr val="242C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H="1">
            <a:off x="5550057" y="3270080"/>
            <a:ext cx="497221" cy="1698637"/>
          </a:xfrm>
          <a:prstGeom prst="line">
            <a:avLst/>
          </a:prstGeom>
          <a:ln w="25400">
            <a:solidFill>
              <a:srgbClr val="242C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4870092" y="2378248"/>
            <a:ext cx="29845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600" b="1" dirty="0">
                <a:latin typeface="+mj-lt"/>
              </a:rPr>
              <a:t>X</a:t>
            </a:r>
            <a:endParaRPr lang="ja-JP" altLang="en-US" sz="1600" b="1" dirty="0">
              <a:latin typeface="+mj-lt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549928" y="3120328"/>
            <a:ext cx="29210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600" b="1" dirty="0">
                <a:latin typeface="+mj-lt"/>
              </a:rPr>
              <a:t>Y</a:t>
            </a:r>
            <a:endParaRPr lang="ja-JP" altLang="en-US" sz="1600" b="1" dirty="0">
              <a:latin typeface="+mj-lt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915203" y="3429000"/>
            <a:ext cx="28257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600" b="1" dirty="0">
                <a:latin typeface="+mj-lt"/>
              </a:rPr>
              <a:t>Z</a:t>
            </a:r>
            <a:endParaRPr lang="ja-JP" altLang="en-US" sz="1600" b="1" dirty="0">
              <a:latin typeface="+mj-lt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8409384" y="621129"/>
            <a:ext cx="115448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b="1" dirty="0">
                <a:latin typeface="+mj-lt"/>
              </a:rPr>
              <a:t>X: </a:t>
            </a:r>
            <a:r>
              <a:rPr lang="en-US" altLang="ja-JP" b="1" dirty="0" smtClean="0">
                <a:latin typeface="+mj-lt"/>
              </a:rPr>
              <a:t>660mm</a:t>
            </a:r>
            <a:endParaRPr lang="en-US" altLang="ja-JP" b="1" dirty="0">
              <a:latin typeface="+mj-lt"/>
            </a:endParaRPr>
          </a:p>
          <a:p>
            <a:pPr>
              <a:defRPr/>
            </a:pPr>
            <a:r>
              <a:rPr lang="en-US" altLang="ja-JP" b="1" dirty="0">
                <a:latin typeface="+mj-lt"/>
              </a:rPr>
              <a:t>Y: </a:t>
            </a:r>
            <a:r>
              <a:rPr lang="en-US" altLang="ja-JP" b="1" dirty="0" smtClean="0">
                <a:latin typeface="+mj-lt"/>
              </a:rPr>
              <a:t>860mm</a:t>
            </a:r>
            <a:endParaRPr lang="en-US" altLang="ja-JP" b="1" dirty="0">
              <a:latin typeface="+mj-lt"/>
            </a:endParaRPr>
          </a:p>
          <a:p>
            <a:pPr>
              <a:defRPr/>
            </a:pPr>
            <a:r>
              <a:rPr lang="en-US" altLang="ja-JP" b="1" dirty="0">
                <a:latin typeface="+mj-lt"/>
              </a:rPr>
              <a:t>Z: </a:t>
            </a:r>
            <a:r>
              <a:rPr lang="en-US" altLang="ja-JP" b="1" dirty="0" smtClean="0">
                <a:latin typeface="+mj-lt"/>
              </a:rPr>
              <a:t>485mm</a:t>
            </a:r>
            <a:endParaRPr lang="ja-JP" altLang="en-US" b="1" dirty="0">
              <a:latin typeface="+mj-lt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23850" y="744538"/>
            <a:ext cx="279813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600" b="1" dirty="0" smtClean="0">
                <a:latin typeface="+mn-lt"/>
              </a:rPr>
              <a:t>Riding position is same as 1WS</a:t>
            </a:r>
          </a:p>
        </p:txBody>
      </p:sp>
    </p:spTree>
    <p:extLst>
      <p:ext uri="{BB962C8B-B14F-4D97-AF65-F5344CB8AC3E}">
        <p14:creationId xmlns:p14="http://schemas.microsoft.com/office/powerpoint/2010/main" val="23691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2665" t="3095" b="4864"/>
          <a:stretch/>
        </p:blipFill>
        <p:spPr>
          <a:xfrm>
            <a:off x="6078304" y="3442664"/>
            <a:ext cx="2755559" cy="179443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" t="1987" r="48403" b="17351"/>
          <a:stretch/>
        </p:blipFill>
        <p:spPr>
          <a:xfrm>
            <a:off x="785856" y="3490779"/>
            <a:ext cx="2827567" cy="1737289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5"/>
          <a:srcRect l="983" t="1143" r="2870"/>
          <a:stretch/>
        </p:blipFill>
        <p:spPr>
          <a:xfrm>
            <a:off x="6033120" y="1618519"/>
            <a:ext cx="1224517" cy="1846126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8059" y="1557114"/>
            <a:ext cx="1296144" cy="1931530"/>
          </a:xfrm>
          <a:prstGeom prst="rect">
            <a:avLst/>
          </a:prstGeom>
        </p:spPr>
      </p:pic>
      <p:sp>
        <p:nvSpPr>
          <p:cNvPr id="7" name="テキスト ボックス 13"/>
          <p:cNvSpPr txBox="1"/>
          <p:nvPr/>
        </p:nvSpPr>
        <p:spPr>
          <a:xfrm>
            <a:off x="4953000" y="692150"/>
            <a:ext cx="5040560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altLang="ja-JP" sz="1050" b="1" dirty="0">
                <a:latin typeface="+mj-lt"/>
              </a:rPr>
              <a:t> </a:t>
            </a:r>
            <a:r>
              <a:rPr lang="en-US" altLang="ja-JP" sz="1050" b="1" dirty="0" smtClean="0">
                <a:latin typeface="+mj-lt"/>
              </a:rPr>
              <a:t>Newly designed exterior covers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ja-JP" sz="1050" b="1" dirty="0" smtClean="0">
                <a:latin typeface="+mj-lt"/>
              </a:rPr>
              <a:t> Color </a:t>
            </a:r>
            <a:r>
              <a:rPr lang="en-US" altLang="ja-JP" sz="1050" b="1" dirty="0">
                <a:latin typeface="+mj-lt"/>
              </a:rPr>
              <a:t>of handlebars, gearshift rods, brackets and more changed from silver to </a:t>
            </a:r>
            <a:r>
              <a:rPr lang="en-US" altLang="ja-JP" sz="1050" b="1" dirty="0" smtClean="0">
                <a:latin typeface="+mj-lt"/>
              </a:rPr>
              <a:t>black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ja-JP" sz="1050" b="1" dirty="0" smtClean="0">
                <a:latin typeface="+mj-lt"/>
              </a:rPr>
              <a:t> The </a:t>
            </a:r>
            <a:r>
              <a:rPr lang="en-US" altLang="ja-JP" sz="1050" b="1" dirty="0">
                <a:latin typeface="+mj-lt"/>
              </a:rPr>
              <a:t>number of covers and panels </a:t>
            </a:r>
            <a:r>
              <a:rPr lang="en-US" altLang="ja-JP" sz="1050" b="1" dirty="0" smtClean="0">
                <a:latin typeface="+mj-lt"/>
              </a:rPr>
              <a:t>were reduced to </a:t>
            </a:r>
            <a:r>
              <a:rPr lang="en-US" altLang="ja-JP" sz="1050" b="1" dirty="0">
                <a:latin typeface="+mj-lt"/>
              </a:rPr>
              <a:t>refresh the model’s </a:t>
            </a:r>
            <a:r>
              <a:rPr lang="en-US" altLang="ja-JP" sz="1050" b="1" dirty="0" smtClean="0">
                <a:latin typeface="+mj-lt"/>
              </a:rPr>
              <a:t>look</a:t>
            </a:r>
            <a:endParaRPr lang="ja-JP" altLang="ja-JP" sz="1050" b="1" dirty="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endParaRPr lang="ja-JP" altLang="en-US" sz="1050" b="1" dirty="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altLang="ja-JP" sz="1050" b="1" dirty="0" smtClean="0">
              <a:latin typeface="+mj-lt"/>
            </a:endParaRPr>
          </a:p>
          <a:p>
            <a:pPr>
              <a:defRPr/>
            </a:pPr>
            <a:endParaRPr lang="ja-JP" altLang="en-US" sz="1050" b="1" dirty="0">
              <a:latin typeface="+mj-lt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849313" y="388740"/>
            <a:ext cx="4031679" cy="30995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ja-JP" sz="1400" b="1" dirty="0" smtClean="0">
                <a:latin typeface="+mn-lt"/>
              </a:rPr>
              <a:t>Exterior parts</a:t>
            </a:r>
          </a:p>
        </p:txBody>
      </p:sp>
      <p:sp>
        <p:nvSpPr>
          <p:cNvPr id="8" name="テキスト ボックス 14"/>
          <p:cNvSpPr txBox="1"/>
          <p:nvPr/>
        </p:nvSpPr>
        <p:spPr>
          <a:xfrm>
            <a:off x="849314" y="1104801"/>
            <a:ext cx="4031678" cy="307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1400" b="1" dirty="0" smtClean="0">
                <a:latin typeface="+mn-lt"/>
              </a:rPr>
              <a:t>Attractive appearance</a:t>
            </a:r>
            <a:endParaRPr lang="ja-JP" altLang="en-US" sz="1400" b="1" dirty="0">
              <a:latin typeface="+mn-lt"/>
            </a:endParaRPr>
          </a:p>
        </p:txBody>
      </p:sp>
      <p:sp>
        <p:nvSpPr>
          <p:cNvPr id="1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A48B2-5FC2-417F-80DA-A2F4D7BD6DF1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4753" y="3209525"/>
            <a:ext cx="536494" cy="43895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8"/>
          <a:srcRect l="4676" t="3766" r="2864"/>
          <a:stretch/>
        </p:blipFill>
        <p:spPr>
          <a:xfrm>
            <a:off x="7689304" y="1618519"/>
            <a:ext cx="1216567" cy="1837106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7171922" y="5017261"/>
            <a:ext cx="142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latin typeface="+mj-lt"/>
              </a:rPr>
              <a:t>H72</a:t>
            </a:r>
            <a:endParaRPr kumimoji="1" lang="ja-JP" altLang="en-US" sz="1200" b="1" dirty="0">
              <a:latin typeface="+mj-lt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658392" y="5017261"/>
            <a:ext cx="142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latin typeface="+mj-lt"/>
              </a:rPr>
              <a:t>1WS</a:t>
            </a:r>
            <a:endParaRPr kumimoji="1" lang="ja-JP" altLang="en-US" sz="1200" b="1" dirty="0">
              <a:latin typeface="+mj-lt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849313" y="764704"/>
            <a:ext cx="4031679" cy="30995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ja-JP" sz="1400" b="1" dirty="0" smtClean="0">
                <a:latin typeface="+mn-lt"/>
              </a:rPr>
              <a:t>New exterior design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42240" y="5740400"/>
            <a:ext cx="589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latin typeface="+mj-lt"/>
              </a:rPr>
              <a:t>・</a:t>
            </a:r>
            <a:r>
              <a:rPr lang="en-US" altLang="ja-JP" sz="1200" b="1" dirty="0" smtClean="0">
                <a:latin typeface="+mj-lt"/>
              </a:rPr>
              <a:t>The exterior body panel and covers were all redesigned for higher quality  </a:t>
            </a:r>
            <a:endParaRPr kumimoji="1" lang="ja-JP" altLang="en-US" sz="1200" b="1" dirty="0">
              <a:latin typeface="+mj-lt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89595" y="1554317"/>
            <a:ext cx="1267261" cy="194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2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7796" y="3131834"/>
            <a:ext cx="2556526" cy="2068462"/>
          </a:xfrm>
          <a:prstGeom prst="rect">
            <a:avLst/>
          </a:prstGeom>
        </p:spPr>
      </p:pic>
      <p:sp>
        <p:nvSpPr>
          <p:cNvPr id="7" name="テキスト ボックス 13"/>
          <p:cNvSpPr txBox="1"/>
          <p:nvPr/>
        </p:nvSpPr>
        <p:spPr>
          <a:xfrm>
            <a:off x="4953000" y="692150"/>
            <a:ext cx="4824536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altLang="ja-JP" sz="1050" b="1" dirty="0">
                <a:latin typeface="+mj-lt"/>
              </a:rPr>
              <a:t> </a:t>
            </a:r>
            <a:r>
              <a:rPr lang="en-US" altLang="ja-JP" sz="1050" b="1" dirty="0" smtClean="0">
                <a:latin typeface="+mj-lt"/>
              </a:rPr>
              <a:t>Newly designed exterior covers , body panel  and  newly designed scoop air are adopted </a:t>
            </a:r>
          </a:p>
          <a:p>
            <a:pPr marL="0" lvl="2">
              <a:defRPr/>
            </a:pPr>
            <a:endParaRPr lang="ja-JP" altLang="ja-JP" sz="1050" b="1" dirty="0" smtClean="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endParaRPr lang="ja-JP" altLang="en-US" sz="1050" b="1" dirty="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altLang="ja-JP" sz="1050" b="1" dirty="0" smtClean="0">
              <a:latin typeface="+mj-lt"/>
            </a:endParaRPr>
          </a:p>
          <a:p>
            <a:pPr>
              <a:defRPr/>
            </a:pPr>
            <a:endParaRPr lang="ja-JP" altLang="en-US" sz="1050" b="1" dirty="0">
              <a:latin typeface="+mj-lt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849313" y="388740"/>
            <a:ext cx="4031679" cy="30995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ja-JP" sz="1400" b="1" dirty="0" smtClean="0">
                <a:latin typeface="+mn-lt"/>
              </a:rPr>
              <a:t>Fuel tank covers</a:t>
            </a:r>
          </a:p>
        </p:txBody>
      </p:sp>
      <p:sp>
        <p:nvSpPr>
          <p:cNvPr id="8" name="テキスト ボックス 14"/>
          <p:cNvSpPr txBox="1"/>
          <p:nvPr/>
        </p:nvSpPr>
        <p:spPr>
          <a:xfrm>
            <a:off x="849314" y="1104801"/>
            <a:ext cx="4031678" cy="307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1400" b="1" dirty="0" smtClean="0">
                <a:latin typeface="+mn-lt"/>
              </a:rPr>
              <a:t>Attractive appearance</a:t>
            </a:r>
            <a:endParaRPr lang="ja-JP" altLang="en-US" sz="1400" b="1" dirty="0">
              <a:latin typeface="+mn-lt"/>
            </a:endParaRPr>
          </a:p>
        </p:txBody>
      </p:sp>
      <p:sp>
        <p:nvSpPr>
          <p:cNvPr id="1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A48B2-5FC2-417F-80DA-A2F4D7BD6DF1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t="7808" b="2200"/>
          <a:stretch/>
        </p:blipFill>
        <p:spPr>
          <a:xfrm>
            <a:off x="849313" y="1641964"/>
            <a:ext cx="2519511" cy="152283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/>
          <a:srcRect l="4624" t="1629" r="1598" b="2409"/>
          <a:stretch/>
        </p:blipFill>
        <p:spPr>
          <a:xfrm>
            <a:off x="756789" y="3338806"/>
            <a:ext cx="2834176" cy="1803543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1839034" y="5017261"/>
            <a:ext cx="142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latin typeface="+mj-lt"/>
              </a:rPr>
              <a:t>1WS</a:t>
            </a:r>
            <a:endParaRPr kumimoji="1" lang="ja-JP" altLang="en-US" sz="1200" b="1" dirty="0">
              <a:latin typeface="+mj-lt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171922" y="5017261"/>
            <a:ext cx="142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latin typeface="+mj-lt"/>
              </a:rPr>
              <a:t>H72</a:t>
            </a:r>
            <a:endParaRPr kumimoji="1" lang="ja-JP" altLang="en-US" sz="1200" b="1" dirty="0">
              <a:latin typeface="+mj-lt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1704" y="3212976"/>
            <a:ext cx="542591" cy="445047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0" t="8237" r="1624" b="3216"/>
          <a:stretch/>
        </p:blipFill>
        <p:spPr>
          <a:xfrm>
            <a:off x="6105128" y="1556792"/>
            <a:ext cx="2054442" cy="1424855"/>
          </a:xfrm>
          <a:prstGeom prst="rect">
            <a:avLst/>
          </a:prstGeom>
        </p:spPr>
      </p:pic>
      <p:sp>
        <p:nvSpPr>
          <p:cNvPr id="23" name="AutoShape 86"/>
          <p:cNvSpPr>
            <a:spLocks/>
          </p:cNvSpPr>
          <p:nvPr/>
        </p:nvSpPr>
        <p:spPr bwMode="auto">
          <a:xfrm flipH="1">
            <a:off x="5097016" y="4941168"/>
            <a:ext cx="854090" cy="276999"/>
          </a:xfrm>
          <a:prstGeom prst="borderCallout2">
            <a:avLst>
              <a:gd name="adj1" fmla="val 50089"/>
              <a:gd name="adj2" fmla="val -6245"/>
              <a:gd name="adj3" fmla="val 22565"/>
              <a:gd name="adj4" fmla="val -18765"/>
              <a:gd name="adj5" fmla="val -40647"/>
              <a:gd name="adj6" fmla="val -63503"/>
            </a:avLst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 type="oval" w="med" len="med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ja-JP" sz="1200" b="1" dirty="0" smtClean="0">
                <a:latin typeface="+mn-lt"/>
              </a:rPr>
              <a:t>Scoop air</a:t>
            </a:r>
            <a:endParaRPr kumimoji="0" lang="en-US" altLang="ja-JP" sz="1200" b="1" dirty="0">
              <a:latin typeface="+mn-lt"/>
              <a:ea typeface="ＭＳ Ｐゴシック" charset="-128"/>
            </a:endParaRPr>
          </a:p>
        </p:txBody>
      </p:sp>
      <p:sp>
        <p:nvSpPr>
          <p:cNvPr id="24" name="AutoShape 86"/>
          <p:cNvSpPr>
            <a:spLocks/>
          </p:cNvSpPr>
          <p:nvPr/>
        </p:nvSpPr>
        <p:spPr bwMode="auto">
          <a:xfrm flipH="1">
            <a:off x="5183706" y="4169323"/>
            <a:ext cx="854090" cy="276999"/>
          </a:xfrm>
          <a:prstGeom prst="borderCallout2">
            <a:avLst>
              <a:gd name="adj1" fmla="val 50089"/>
              <a:gd name="adj2" fmla="val -6245"/>
              <a:gd name="adj3" fmla="val 22565"/>
              <a:gd name="adj4" fmla="val -18765"/>
              <a:gd name="adj5" fmla="val -40647"/>
              <a:gd name="adj6" fmla="val -63503"/>
            </a:avLst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 type="oval" w="med" len="med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ja-JP" sz="1200" b="1" dirty="0" smtClean="0">
                <a:latin typeface="+mn-lt"/>
              </a:rPr>
              <a:t>Side cover</a:t>
            </a:r>
            <a:endParaRPr kumimoji="0" lang="en-US" altLang="ja-JP" sz="1200" b="1" dirty="0">
              <a:latin typeface="+mn-lt"/>
              <a:ea typeface="ＭＳ Ｐゴシック" charset="-128"/>
            </a:endParaRPr>
          </a:p>
        </p:txBody>
      </p:sp>
      <p:sp>
        <p:nvSpPr>
          <p:cNvPr id="25" name="AutoShape 86"/>
          <p:cNvSpPr>
            <a:spLocks/>
          </p:cNvSpPr>
          <p:nvPr/>
        </p:nvSpPr>
        <p:spPr bwMode="auto">
          <a:xfrm flipH="1">
            <a:off x="5313040" y="3674477"/>
            <a:ext cx="930807" cy="276999"/>
          </a:xfrm>
          <a:prstGeom prst="borderCallout2">
            <a:avLst>
              <a:gd name="adj1" fmla="val 50089"/>
              <a:gd name="adj2" fmla="val -6245"/>
              <a:gd name="adj3" fmla="val 22565"/>
              <a:gd name="adj4" fmla="val -18765"/>
              <a:gd name="adj5" fmla="val 14371"/>
              <a:gd name="adj6" fmla="val -73540"/>
            </a:avLst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 type="oval" w="med" len="med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ja-JP" sz="1200" b="1" dirty="0" smtClean="0">
                <a:latin typeface="+mn-lt"/>
              </a:rPr>
              <a:t>Inner panel</a:t>
            </a:r>
            <a:endParaRPr kumimoji="0" lang="en-US" altLang="ja-JP" sz="1200" b="1" dirty="0">
              <a:latin typeface="+mn-lt"/>
              <a:ea typeface="ＭＳ Ｐゴシック" charset="-128"/>
            </a:endParaRPr>
          </a:p>
        </p:txBody>
      </p:sp>
      <p:sp>
        <p:nvSpPr>
          <p:cNvPr id="26" name="AutoShape 86"/>
          <p:cNvSpPr>
            <a:spLocks/>
          </p:cNvSpPr>
          <p:nvPr/>
        </p:nvSpPr>
        <p:spPr bwMode="auto">
          <a:xfrm flipH="1">
            <a:off x="8159570" y="4878761"/>
            <a:ext cx="930807" cy="276999"/>
          </a:xfrm>
          <a:prstGeom prst="borderCallout2">
            <a:avLst>
              <a:gd name="adj1" fmla="val 67282"/>
              <a:gd name="adj2" fmla="val 105295"/>
              <a:gd name="adj3" fmla="val 60390"/>
              <a:gd name="adj4" fmla="val 117335"/>
              <a:gd name="adj5" fmla="val -44086"/>
              <a:gd name="adj6" fmla="val 146471"/>
            </a:avLst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 type="oval" w="med" len="med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ja-JP" sz="1200" b="1" dirty="0" smtClean="0">
                <a:latin typeface="+mn-lt"/>
              </a:rPr>
              <a:t>Fuel tank</a:t>
            </a:r>
            <a:endParaRPr kumimoji="0" lang="en-US" altLang="ja-JP" sz="1200" b="1" dirty="0">
              <a:latin typeface="+mn-lt"/>
              <a:ea typeface="ＭＳ Ｐゴシック" charset="-128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849313" y="764704"/>
            <a:ext cx="4031679" cy="30995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ja-JP" sz="1400" b="1" dirty="0" smtClean="0">
                <a:latin typeface="+mn-lt"/>
              </a:rPr>
              <a:t>New exterior design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42240" y="5740400"/>
            <a:ext cx="589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latin typeface="+mj-lt"/>
              </a:rPr>
              <a:t>・</a:t>
            </a:r>
            <a:r>
              <a:rPr lang="en-US" altLang="ja-JP" sz="1200" b="1" dirty="0" smtClean="0">
                <a:latin typeface="+mj-lt"/>
              </a:rPr>
              <a:t>The exterior covers were all redesigned for higher quality  </a:t>
            </a:r>
            <a:endParaRPr kumimoji="1" lang="ja-JP" altLang="en-US" sz="1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3455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1216</Words>
  <Application>Microsoft Office PowerPoint</Application>
  <PresentationFormat>A4 Paper (210x297 mm)</PresentationFormat>
  <Paragraphs>370</Paragraphs>
  <Slides>20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 Unicode MS</vt:lpstr>
      <vt:lpstr>GungsuhChe</vt:lpstr>
      <vt:lpstr>HG丸ｺﾞｼｯｸM-PRO</vt:lpstr>
      <vt:lpstr>HG創英角ｺﾞｼｯｸUB</vt:lpstr>
      <vt:lpstr>ＭＳ ゴシック</vt:lpstr>
      <vt:lpstr>ＭＳ 明朝</vt:lpstr>
      <vt:lpstr>ＭＳ Ｐゴシック</vt:lpstr>
      <vt:lpstr>Arial</vt:lpstr>
      <vt:lpstr>Calibri</vt:lpstr>
      <vt:lpstr>Wingdings</vt:lpstr>
      <vt:lpstr>Office テーマ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2017-06-09T03:39:27Z</dcterms:created>
  <dcterms:modified xsi:type="dcterms:W3CDTF">2018-02-02T07:04:17Z</dcterms:modified>
</cp:coreProperties>
</file>