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5379" r:id="rId2"/>
  </p:sldMasterIdLst>
  <p:notesMasterIdLst>
    <p:notesMasterId r:id="rId14"/>
  </p:notesMasterIdLst>
  <p:sldIdLst>
    <p:sldId id="340" r:id="rId3"/>
    <p:sldId id="341" r:id="rId4"/>
    <p:sldId id="258" r:id="rId5"/>
    <p:sldId id="344" r:id="rId6"/>
    <p:sldId id="261" r:id="rId7"/>
    <p:sldId id="262" r:id="rId8"/>
    <p:sldId id="279" r:id="rId9"/>
    <p:sldId id="343" r:id="rId10"/>
    <p:sldId id="347" r:id="rId11"/>
    <p:sldId id="348" r:id="rId12"/>
    <p:sldId id="342" r:id="rId13"/>
  </p:sldIdLst>
  <p:sldSz cx="9906000" cy="6858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>
          <p15:clr>
            <a:srgbClr val="A4A3A4"/>
          </p15:clr>
        </p15:guide>
        <p15:guide id="2" pos="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FFD9D9"/>
    <a:srgbClr val="242CC2"/>
    <a:srgbClr val="F8F8F8"/>
    <a:srgbClr val="FFFF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6614" autoAdjust="0"/>
  </p:normalViewPr>
  <p:slideViewPr>
    <p:cSldViewPr>
      <p:cViewPr varScale="1">
        <p:scale>
          <a:sx n="118" d="100"/>
          <a:sy n="118" d="100"/>
        </p:scale>
        <p:origin x="1662" y="84"/>
      </p:cViewPr>
      <p:guideLst>
        <p:guide orient="horz" pos="28"/>
        <p:guide pos="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9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EBF18AF-1F7A-4701-805C-07CE00AA51E9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AED010-A884-40A1-82EC-9B74C5A46D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0014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3887788" y="3538538"/>
            <a:ext cx="0" cy="573087"/>
            <a:chOff x="0" y="0"/>
            <a:chExt cx="0" cy="361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>
                <a:latin typeface="Calibri" panose="020F0502020204030204" pitchFamily="34" charset="0"/>
              </a:endParaRPr>
            </a:p>
          </p:txBody>
        </p:sp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0" y="361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1990725" y="2689225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defRPr/>
            </a:pPr>
            <a:r>
              <a:rPr lang="en-US" altLang="ja-JP" sz="360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Year :</a:t>
            </a:r>
            <a:endParaRPr lang="en-US" altLang="ja-JP" sz="3600" smtClean="0">
              <a:latin typeface="Calibri" panose="020F0502020204030204" pitchFamily="34" charset="0"/>
            </a:endParaRPr>
          </a:p>
        </p:txBody>
      </p:sp>
      <p:sp>
        <p:nvSpPr>
          <p:cNvPr id="6" name="Rectangle 2062"/>
          <p:cNvSpPr>
            <a:spLocks noChangeArrowheads="1"/>
          </p:cNvSpPr>
          <p:nvPr userDrawn="1"/>
        </p:nvSpPr>
        <p:spPr bwMode="auto">
          <a:xfrm>
            <a:off x="7491413" y="5661025"/>
            <a:ext cx="222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CS Center Service Division</a:t>
            </a:r>
          </a:p>
        </p:txBody>
      </p:sp>
      <p:sp>
        <p:nvSpPr>
          <p:cNvPr id="7" name="Rectangle 2063"/>
          <p:cNvSpPr>
            <a:spLocks noChangeArrowheads="1"/>
          </p:cNvSpPr>
          <p:nvPr userDrawn="1"/>
        </p:nvSpPr>
        <p:spPr bwMode="auto">
          <a:xfrm>
            <a:off x="7832725" y="5934075"/>
            <a:ext cx="1858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200" smtClean="0">
                <a:latin typeface="Calibri" panose="020F0502020204030204" pitchFamily="34" charset="0"/>
                <a:ea typeface="ＭＳ ゴシック" panose="020B0609070205080204" pitchFamily="49" charset="-128"/>
              </a:rPr>
              <a:t>Issue date:</a:t>
            </a:r>
          </a:p>
        </p:txBody>
      </p:sp>
      <p:sp>
        <p:nvSpPr>
          <p:cNvPr id="8" name="Rectangle 2065"/>
          <p:cNvSpPr>
            <a:spLocks noChangeArrowheads="1"/>
          </p:cNvSpPr>
          <p:nvPr userDrawn="1"/>
        </p:nvSpPr>
        <p:spPr bwMode="auto">
          <a:xfrm>
            <a:off x="488950" y="549275"/>
            <a:ext cx="64801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defRPr/>
            </a:pPr>
            <a:r>
              <a:rPr lang="en-US" altLang="ja-JP" sz="66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P</a:t>
            </a:r>
            <a:r>
              <a:rPr lang="en-US" altLang="ja-JP" sz="40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roduct</a:t>
            </a:r>
            <a:r>
              <a:rPr lang="en-US" altLang="ja-JP" sz="60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66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I</a:t>
            </a:r>
            <a:r>
              <a:rPr lang="en-US" altLang="ja-JP" sz="40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nformation</a:t>
            </a:r>
            <a:r>
              <a:rPr lang="en-US" altLang="ja-JP" sz="60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66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G</a:t>
            </a:r>
            <a:r>
              <a:rPr lang="en-US" altLang="ja-JP" sz="40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uide</a:t>
            </a:r>
            <a:endParaRPr lang="en-US" altLang="ja-JP" sz="4000" dirty="0" smtClean="0">
              <a:latin typeface="Calibri" panose="020F0502020204030204" pitchFamily="34" charset="0"/>
            </a:endParaRPr>
          </a:p>
        </p:txBody>
      </p:sp>
      <p:pic>
        <p:nvPicPr>
          <p:cNvPr id="9" name="Picture 2066" descr="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24500"/>
            <a:ext cx="19018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69"/>
          <p:cNvSpPr txBox="1">
            <a:spLocks noChangeArrowheads="1"/>
          </p:cNvSpPr>
          <p:nvPr userDrawn="1"/>
        </p:nvSpPr>
        <p:spPr bwMode="auto">
          <a:xfrm>
            <a:off x="2000250" y="3281363"/>
            <a:ext cx="2520950" cy="495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550" dirty="0">
                <a:solidFill>
                  <a:srgbClr val="FF0000"/>
                </a:solidFill>
                <a:latin typeface="+mj-lt"/>
                <a:ea typeface="GungsuhChe" pitchFamily="49" charset="-127"/>
              </a:rPr>
              <a:t>EMBARGO DATE :</a:t>
            </a:r>
            <a:endParaRPr lang="en-US" altLang="ja-JP" sz="2550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1" name="Rectangle 2071"/>
          <p:cNvSpPr>
            <a:spLocks noChangeArrowheads="1"/>
          </p:cNvSpPr>
          <p:nvPr userDrawn="1"/>
        </p:nvSpPr>
        <p:spPr bwMode="auto">
          <a:xfrm>
            <a:off x="2125663" y="3641725"/>
            <a:ext cx="64087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0" lang="ja-JP" altLang="en-US" sz="800" b="1" smtClean="0">
                <a:solidFill>
                  <a:srgbClr val="FF0000"/>
                </a:solidFill>
              </a:rPr>
              <a:t>*</a:t>
            </a:r>
            <a:r>
              <a:rPr kumimoji="0" lang="en-US" altLang="ja-JP" sz="800" b="1" smtClean="0">
                <a:solidFill>
                  <a:srgbClr val="FF0000"/>
                </a:solidFill>
              </a:rPr>
              <a:t>ALL ABOVE MENTIONED EMBARGO DATES MUST BE UPHELD AT ALL TIMES BY EVERYONE!!</a:t>
            </a:r>
          </a:p>
          <a:p>
            <a:pPr>
              <a:defRPr/>
            </a:pPr>
            <a:r>
              <a:rPr kumimoji="0" lang="en-US" altLang="ja-JP" sz="800" b="1" smtClean="0">
                <a:solidFill>
                  <a:srgbClr val="FF0000"/>
                </a:solidFill>
              </a:rPr>
              <a:t>*EMBARGO TIMING IS THE PUBLISHING TIMING, NOT THE DELIVERY TIMING.</a:t>
            </a:r>
          </a:p>
          <a:p>
            <a:pPr>
              <a:defRPr/>
            </a:pPr>
            <a:r>
              <a:rPr kumimoji="0" lang="en-US" altLang="ja-JP" sz="800" b="1" smtClean="0">
                <a:solidFill>
                  <a:srgbClr val="FF0000"/>
                </a:solidFill>
              </a:rPr>
              <a:t>*FROM THE VIEWPOINT OF SECRET MANAGEMENT MATTERS, DEALERS ARE TREATED AS OUTSIDERS,NOT AS INSIDERS.</a:t>
            </a:r>
          </a:p>
        </p:txBody>
      </p:sp>
      <p:sp>
        <p:nvSpPr>
          <p:cNvPr id="12" name="Rectangle 2073"/>
          <p:cNvSpPr>
            <a:spLocks noChangeArrowheads="1"/>
          </p:cNvSpPr>
          <p:nvPr userDrawn="1"/>
        </p:nvSpPr>
        <p:spPr bwMode="auto">
          <a:xfrm>
            <a:off x="2054225" y="1987550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530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</a:t>
            </a:r>
          </a:p>
        </p:txBody>
      </p:sp>
      <p:sp>
        <p:nvSpPr>
          <p:cNvPr id="13" name="Rectangle 2074"/>
          <p:cNvSpPr>
            <a:spLocks noChangeArrowheads="1"/>
          </p:cNvSpPr>
          <p:nvPr userDrawn="1"/>
        </p:nvSpPr>
        <p:spPr bwMode="auto">
          <a:xfrm>
            <a:off x="2087563" y="4217988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HG丸ｺﾞｼｯｸM-PRO" panose="020F0600000000000000" pitchFamily="50" charset="-128"/>
              </a:rPr>
              <a:t>Model Code</a:t>
            </a:r>
          </a:p>
        </p:txBody>
      </p:sp>
      <p:sp>
        <p:nvSpPr>
          <p:cNvPr id="14" name="Text Box 34"/>
          <p:cNvSpPr txBox="1">
            <a:spLocks noChangeArrowheads="1"/>
          </p:cNvSpPr>
          <p:nvPr userDrawn="1"/>
        </p:nvSpPr>
        <p:spPr bwMode="auto">
          <a:xfrm>
            <a:off x="7851775" y="55563"/>
            <a:ext cx="1981200" cy="6365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kumimoji="0" lang="en-US" altLang="ja-JP" sz="1400" b="1" smtClean="0"/>
              <a:t>CONFIDENTIAL</a:t>
            </a:r>
          </a:p>
          <a:p>
            <a:pPr algn="ctr">
              <a:defRPr/>
            </a:pPr>
            <a:r>
              <a:rPr kumimoji="0" lang="en-US" altLang="ja-JP" sz="1200" smtClean="0"/>
              <a:t>NO 　COPY　 ALLOWED</a:t>
            </a:r>
          </a:p>
          <a:p>
            <a:pPr algn="ctr">
              <a:defRPr/>
            </a:pPr>
            <a:r>
              <a:rPr kumimoji="0" lang="en-US" altLang="ja-JP" sz="900" smtClean="0"/>
              <a:t>YAMAHA　MOTOR　 CO.,　 LTD.</a:t>
            </a:r>
          </a:p>
        </p:txBody>
      </p:sp>
      <p:cxnSp>
        <p:nvCxnSpPr>
          <p:cNvPr id="15" name="直線コネクタ 14"/>
          <p:cNvCxnSpPr/>
          <p:nvPr userDrawn="1"/>
        </p:nvCxnSpPr>
        <p:spPr>
          <a:xfrm flipH="1">
            <a:off x="1712913" y="1876425"/>
            <a:ext cx="1587" cy="44323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068" descr="D:\おおつ\その他\new_logo\YAMAHA LOGO\logo\04c07512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5084763"/>
            <a:ext cx="190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スライド番号プレースホルダ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9D28-7252-43BA-8F25-7B246BCE42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15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mtClean="0">
                <a:latin typeface="Calibri" panose="020F0502020204030204" pitchFamily="34" charset="0"/>
              </a:rPr>
              <a:t>SERVICE TIP</a:t>
            </a:r>
          </a:p>
        </p:txBody>
      </p:sp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152400" y="150813"/>
            <a:ext cx="501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:09A</a:t>
            </a:r>
            <a:endParaRPr kumimoji="0" lang="en-US" altLang="ja-JP" sz="1000" dirty="0" smtClean="0">
              <a:latin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DF8B-8D92-4352-AD7F-35F2D43B3A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60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872E-FA93-43A5-9FDC-7781E5BD122B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691C-CA29-4A49-9D6D-FAB29DFAD4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601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8B4B-7867-496E-BF28-AFE3666F55D7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ED6-F9FA-4EE9-B6D6-37591047FD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3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7239-F9B3-4A6C-A324-02A5D1889A37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75B4-B96A-45EC-986A-FE2B5B9B1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408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5152-4F1F-48A2-97D4-6EF59A96A5F4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E005-D8CA-441B-8BE9-1977F8C46F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19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614D-F992-4911-B303-ED8687B6F1F1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3F8E-63A9-4085-8407-2FAA4906B2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589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67A1-E7BF-407D-A9A9-FBB0AFB6491E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7F3D-CC15-4F54-ADFE-AD13654B7D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44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DC73-39E1-4D66-AB1B-A2875363D9D1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6BA2-A101-44F9-BF87-A760EDB539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45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7E13-87C9-421B-882C-9E88C4CE8646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C89A-DA9F-48AA-B165-F4FD0FB7AF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043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35AF-EA59-4C17-893A-DDE6034D9EFC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8F78-D31A-4C4C-87B9-4FC35C5918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7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8588" y="43656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mtClean="0">
                <a:latin typeface="Calibri" panose="020F0502020204030204" pitchFamily="34" charset="0"/>
              </a:rPr>
              <a:t>TABLE OF CONTENTS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214313" y="1014413"/>
            <a:ext cx="40179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Concept ………………………………………………..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Feature map…………………………………….……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Chassis …………………………………………………</a:t>
            </a:r>
          </a:p>
        </p:txBody>
      </p:sp>
      <p:sp>
        <p:nvSpPr>
          <p:cNvPr id="5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:046</a:t>
            </a:r>
          </a:p>
          <a:p>
            <a:pPr algn="just">
              <a:defRPr/>
            </a:pP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8229600" y="176213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7" name="スライド番号プレースホル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4D54-137B-4644-91DB-BC5A6B9C3B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470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14AE-BAE9-43CC-8092-C040FF6AE0D8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3F88-902F-489D-8296-EA5C2C1C90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787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517D-56F7-4F52-BEF7-DC94A5C69852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D373-999E-48CC-81C7-9C76337EDC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07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 userDrawn="1"/>
        </p:nvSpPr>
        <p:spPr bwMode="auto">
          <a:xfrm>
            <a:off x="107950" y="2997200"/>
            <a:ext cx="7724775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ENGINE CONCEPT</a:t>
            </a:r>
          </a:p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3" name="テキスト ボックス 4"/>
          <p:cNvSpPr txBox="1">
            <a:spLocks noChangeArrowheads="1"/>
          </p:cNvSpPr>
          <p:nvPr userDrawn="1"/>
        </p:nvSpPr>
        <p:spPr bwMode="auto">
          <a:xfrm>
            <a:off x="107950" y="4221163"/>
            <a:ext cx="7724775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CHASSIS CONCEPT</a:t>
            </a:r>
          </a:p>
        </p:txBody>
      </p:sp>
      <p:sp>
        <p:nvSpPr>
          <p:cNvPr id="4" name="テキスト ボックス 5"/>
          <p:cNvSpPr txBox="1">
            <a:spLocks noChangeArrowheads="1"/>
          </p:cNvSpPr>
          <p:nvPr userDrawn="1"/>
        </p:nvSpPr>
        <p:spPr bwMode="auto">
          <a:xfrm>
            <a:off x="107950" y="5445125"/>
            <a:ext cx="7724775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ELECTRICAL CONCEPT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 userDrawn="1"/>
        </p:nvSpPr>
        <p:spPr bwMode="auto">
          <a:xfrm>
            <a:off x="107950" y="404813"/>
            <a:ext cx="9669463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MODEL CONCEPT</a:t>
            </a: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 userDrawn="1"/>
        </p:nvSpPr>
        <p:spPr bwMode="auto">
          <a:xfrm>
            <a:off x="107950" y="693738"/>
            <a:ext cx="9669463" cy="1006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24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7" name="テキスト ボックス 8"/>
          <p:cNvSpPr txBox="1">
            <a:spLocks noChangeArrowheads="1"/>
          </p:cNvSpPr>
          <p:nvPr userDrawn="1"/>
        </p:nvSpPr>
        <p:spPr bwMode="auto">
          <a:xfrm>
            <a:off x="107950" y="1773238"/>
            <a:ext cx="7724775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DESIGN CONCEPT</a:t>
            </a:r>
          </a:p>
        </p:txBody>
      </p:sp>
      <p:sp>
        <p:nvSpPr>
          <p:cNvPr id="8" name="テキスト ボックス 9"/>
          <p:cNvSpPr txBox="1">
            <a:spLocks noChangeArrowheads="1"/>
          </p:cNvSpPr>
          <p:nvPr userDrawn="1"/>
        </p:nvSpPr>
        <p:spPr bwMode="auto">
          <a:xfrm>
            <a:off x="107950" y="2062163"/>
            <a:ext cx="7724775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</p:txBody>
      </p:sp>
      <p:sp>
        <p:nvSpPr>
          <p:cNvPr id="9" name="テキスト ボックス 10"/>
          <p:cNvSpPr txBox="1">
            <a:spLocks noChangeArrowheads="1"/>
          </p:cNvSpPr>
          <p:nvPr userDrawn="1"/>
        </p:nvSpPr>
        <p:spPr bwMode="auto">
          <a:xfrm>
            <a:off x="7905750" y="1781175"/>
            <a:ext cx="1871663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COLORING</a:t>
            </a:r>
          </a:p>
        </p:txBody>
      </p:sp>
      <p:sp>
        <p:nvSpPr>
          <p:cNvPr id="10" name="テキスト ボックス 11"/>
          <p:cNvSpPr txBox="1">
            <a:spLocks noChangeArrowheads="1"/>
          </p:cNvSpPr>
          <p:nvPr userDrawn="1"/>
        </p:nvSpPr>
        <p:spPr bwMode="auto">
          <a:xfrm>
            <a:off x="7905750" y="2060575"/>
            <a:ext cx="1871663" cy="453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 userDrawn="1"/>
        </p:nvSpPr>
        <p:spPr bwMode="auto">
          <a:xfrm>
            <a:off x="107950" y="3286125"/>
            <a:ext cx="7724775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12" name="テキスト ボックス 13"/>
          <p:cNvSpPr txBox="1">
            <a:spLocks noChangeArrowheads="1"/>
          </p:cNvSpPr>
          <p:nvPr userDrawn="1"/>
        </p:nvSpPr>
        <p:spPr bwMode="auto">
          <a:xfrm>
            <a:off x="107950" y="4510088"/>
            <a:ext cx="7724775" cy="86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</p:txBody>
      </p:sp>
      <p:sp>
        <p:nvSpPr>
          <p:cNvPr id="13" name="テキスト ボックス 14"/>
          <p:cNvSpPr txBox="1">
            <a:spLocks noChangeArrowheads="1"/>
          </p:cNvSpPr>
          <p:nvPr userDrawn="1"/>
        </p:nvSpPr>
        <p:spPr bwMode="auto">
          <a:xfrm>
            <a:off x="107950" y="5732463"/>
            <a:ext cx="7724775" cy="86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200" smtClean="0">
              <a:latin typeface="Calibri" panose="020F050202020403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:046</a:t>
            </a: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16" name="スライド番号プレースホルダ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C266-0561-451F-B749-77B2737033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61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FEATURE MAP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:046</a:t>
            </a:r>
          </a:p>
          <a:p>
            <a:pPr algn="just">
              <a:defRPr/>
            </a:pP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C1DA-6BA3-432C-8962-8FF666EB47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23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EMBARGO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:046</a:t>
            </a: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80A2-E57D-464A-97C2-D347BFAF82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124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DIMENSION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:046</a:t>
            </a: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40AF-DD38-4635-AABD-4959AD35C5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749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28588" y="4048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RIDING POSITION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152400" y="1603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:09A</a:t>
            </a: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28588" y="404813"/>
            <a:ext cx="9636125" cy="6192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9B6F-FDE3-4F44-AC0C-111AE977BE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647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280988" y="557213"/>
            <a:ext cx="4189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latin typeface="Calibri" panose="020F0502020204030204" pitchFamily="34" charset="0"/>
              </a:rPr>
              <a:t>SERVICE TIP</a:t>
            </a:r>
          </a:p>
        </p:txBody>
      </p:sp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304800" y="312738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:09A</a:t>
            </a: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232775" y="3127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dirty="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1288" y="573088"/>
            <a:ext cx="9636125" cy="599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09EC-F9A3-4F77-97CA-CBE059EA0E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295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 userDrawn="1"/>
        </p:nvSpPr>
        <p:spPr bwMode="auto">
          <a:xfrm>
            <a:off x="128588" y="765175"/>
            <a:ext cx="4773612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Theme </a:t>
            </a: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 userDrawn="1"/>
        </p:nvSpPr>
        <p:spPr bwMode="auto">
          <a:xfrm>
            <a:off x="128588" y="1125538"/>
            <a:ext cx="47736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Target  </a:t>
            </a:r>
          </a:p>
          <a:p>
            <a:pPr eaLnBrk="1" hangingPunct="1">
              <a:defRPr/>
            </a:pP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 userDrawn="1"/>
        </p:nvSpPr>
        <p:spPr bwMode="auto">
          <a:xfrm>
            <a:off x="4953000" y="404813"/>
            <a:ext cx="4824413" cy="1008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Content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 userDrawn="1"/>
        </p:nvSpPr>
        <p:spPr bwMode="auto">
          <a:xfrm>
            <a:off x="128588" y="1484313"/>
            <a:ext cx="9648825" cy="388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400" smtClean="0"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 userDrawn="1"/>
        </p:nvSpPr>
        <p:spPr bwMode="auto">
          <a:xfrm>
            <a:off x="128588" y="404813"/>
            <a:ext cx="4773612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Part </a:t>
            </a:r>
            <a:endParaRPr lang="ja-JP" altLang="en-US" sz="1400" smtClean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 userDrawn="1"/>
        </p:nvSpPr>
        <p:spPr bwMode="auto">
          <a:xfrm>
            <a:off x="128588" y="5445125"/>
            <a:ext cx="5903912" cy="1152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 smtClean="0">
                <a:latin typeface="Calibri" panose="020F0502020204030204" pitchFamily="34" charset="0"/>
              </a:rPr>
              <a:t>Performance for customer</a:t>
            </a:r>
          </a:p>
          <a:p>
            <a:pPr eaLnBrk="1" hangingPunct="1">
              <a:defRPr/>
            </a:pPr>
            <a:endParaRPr lang="en-US" altLang="ja-JP" sz="1400" dirty="0" smtClean="0">
              <a:latin typeface="Calibri" panose="020F0502020204030204" pitchFamily="34" charset="0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849313" y="404813"/>
            <a:ext cx="0" cy="288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849313" y="765175"/>
            <a:ext cx="0" cy="2873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849313" y="1125538"/>
            <a:ext cx="0" cy="287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4953000" y="693738"/>
            <a:ext cx="48244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128588" y="5732463"/>
            <a:ext cx="59039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>
            <a:spLocks noChangeArrowheads="1"/>
          </p:cNvSpPr>
          <p:nvPr userDrawn="1"/>
        </p:nvSpPr>
        <p:spPr bwMode="auto">
          <a:xfrm>
            <a:off x="6084888" y="5445125"/>
            <a:ext cx="3692525" cy="1152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latin typeface="Calibri" panose="020F0502020204030204" pitchFamily="34" charset="0"/>
              </a:rPr>
              <a:t>Service Tip</a:t>
            </a:r>
          </a:p>
          <a:p>
            <a:pPr eaLnBrk="1" hangingPunct="1">
              <a:defRPr/>
            </a:pPr>
            <a:endParaRPr lang="en-US" altLang="ja-JP" sz="1400" smtClean="0">
              <a:latin typeface="Calibri" panose="020F0502020204030204" pitchFamily="34" charset="0"/>
            </a:endParaRP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084888" y="5732463"/>
            <a:ext cx="36925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152400" y="150813"/>
            <a:ext cx="501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defRPr/>
            </a:pPr>
            <a:r>
              <a:rPr kumimoji="0" lang="en-US" altLang="ja-JP" sz="1400" dirty="0" smtClean="0">
                <a:latin typeface="Calibri" panose="020F0502020204030204" pitchFamily="34" charset="0"/>
                <a:ea typeface="ＭＳ 明朝" panose="02020609040205080304" pitchFamily="17" charset="-128"/>
              </a:rPr>
              <a:t>Model :046</a:t>
            </a:r>
            <a:endParaRPr kumimoji="0" lang="en-US" altLang="ja-JP" sz="1000" dirty="0" smtClean="0">
              <a:latin typeface="ＭＳ Ｐゴシック" panose="020B0600070205080204" pitchFamily="50" charset="-128"/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8229600" y="160338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r>
              <a:rPr kumimoji="0" lang="en-US" altLang="ja-JP" sz="1400" smtClean="0">
                <a:latin typeface="Calibri" panose="020F0502020204030204" pitchFamily="34" charset="0"/>
                <a:ea typeface="ＭＳ 明朝" panose="02020609040205080304" pitchFamily="17" charset="-128"/>
              </a:rPr>
              <a:t>CONFIDENTIAL </a:t>
            </a:r>
            <a:endParaRPr kumimoji="0" lang="en-US" altLang="ja-JP" sz="1000" smtClean="0">
              <a:latin typeface="Calibri" panose="020F0502020204030204" pitchFamily="34" charset="0"/>
              <a:ea typeface="ＭＳ 明朝" panose="02020609040205080304" pitchFamily="17" charset="-128"/>
            </a:endParaRPr>
          </a:p>
        </p:txBody>
      </p:sp>
      <p:sp>
        <p:nvSpPr>
          <p:cNvPr id="17" name="スライド番号プレースホルダ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FF51-CFE8-4E27-B4A2-3BF2988AB2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58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4"/>
          </p:nvPr>
        </p:nvSpPr>
        <p:spPr>
          <a:xfrm>
            <a:off x="2720975" y="652462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72EA58-0701-470F-B681-738CC655F8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BD16FF-6382-48C3-ABA3-1C6A368219B1}" type="datetimeFigureOut">
              <a:rPr lang="ja-JP" altLang="en-US"/>
              <a:pPr>
                <a:defRPr/>
              </a:pPr>
              <a:t>2018/2/2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3CFF1-EDB0-4E29-B783-92B4BBF8D1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448175" y="3281363"/>
            <a:ext cx="4826000" cy="495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550" dirty="0">
                <a:solidFill>
                  <a:srgbClr val="FF0000"/>
                </a:solidFill>
                <a:latin typeface="+mj-lt"/>
                <a:ea typeface="+mn-ea"/>
              </a:rPr>
              <a:t>6th Nov. 2017　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21200" y="1987550"/>
            <a:ext cx="12954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5300" dirty="0">
                <a:latin typeface="+mj-lt"/>
                <a:ea typeface="ＭＳ 明朝" pitchFamily="17" charset="-128"/>
              </a:rPr>
              <a:t>046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561388" y="5934075"/>
            <a:ext cx="1431925" cy="265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dirty="0" smtClean="0">
                <a:latin typeface="+mj-lt"/>
                <a:ea typeface="ＭＳ ゴシック" pitchFamily="49" charset="-128"/>
              </a:rPr>
              <a:t>29</a:t>
            </a:r>
            <a:r>
              <a:rPr kumimoji="0" lang="en-US" altLang="ja-JP" sz="1200" baseline="30000" dirty="0" smtClean="0">
                <a:latin typeface="+mj-lt"/>
                <a:ea typeface="ＭＳ ゴシック" pitchFamily="49" charset="-128"/>
              </a:rPr>
              <a:t>th</a:t>
            </a:r>
            <a:r>
              <a:rPr kumimoji="0" lang="en-US" altLang="ja-JP" sz="1200" dirty="0" smtClean="0">
                <a:latin typeface="+mj-lt"/>
                <a:ea typeface="ＭＳ ゴシック" pitchFamily="49" charset="-128"/>
              </a:rPr>
              <a:t> August </a:t>
            </a:r>
            <a:r>
              <a:rPr kumimoji="0" lang="en-US" altLang="ja-JP" sz="1200" dirty="0">
                <a:latin typeface="+mj-lt"/>
                <a:ea typeface="ＭＳ ゴシック" pitchFamily="49" charset="-128"/>
              </a:rPr>
              <a:t>2017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689087" y="6122194"/>
            <a:ext cx="992579" cy="27699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ja-JP" sz="1200" dirty="0" smtClean="0">
                <a:latin typeface="+mj-lt"/>
                <a:ea typeface="+mn-ea"/>
              </a:rPr>
              <a:t>YMCP18-007</a:t>
            </a:r>
            <a:endParaRPr lang="en-US" altLang="ja-JP" sz="1200" dirty="0">
              <a:latin typeface="+mj-lt"/>
              <a:ea typeface="+mn-ea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039938" y="4416425"/>
            <a:ext cx="1108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j-lt"/>
                <a:ea typeface="+mn-ea"/>
              </a:rPr>
              <a:t>B6C1 (EUR)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j-lt"/>
                <a:ea typeface="+mn-ea"/>
              </a:rPr>
              <a:t>B6C2 (AUS)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j-lt"/>
                <a:ea typeface="+mn-ea"/>
              </a:rPr>
              <a:t>B6C4 (RUS)</a:t>
            </a:r>
            <a:r>
              <a:rPr lang="en-US" altLang="ja-JP" sz="1400" dirty="0">
                <a:latin typeface="+mn-lt"/>
                <a:ea typeface="+mn-ea"/>
              </a:rPr>
              <a:t>	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438650" y="2708275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485900" algn="l"/>
              </a:tabLst>
              <a:defRPr/>
            </a:pPr>
            <a:r>
              <a:rPr lang="en-US" altLang="ja-JP" sz="3600" dirty="0" smtClean="0">
                <a:latin typeface="+mj-lt"/>
                <a:ea typeface="+mn-ea"/>
              </a:rPr>
              <a:t>2018</a:t>
            </a:r>
            <a:endParaRPr lang="en-US" altLang="ja-JP" sz="3600" dirty="0">
              <a:latin typeface="+mj-lt"/>
              <a:ea typeface="+mn-ea"/>
            </a:endParaRPr>
          </a:p>
        </p:txBody>
      </p:sp>
      <p:sp>
        <p:nvSpPr>
          <p:cNvPr id="14344" name="スライド番号プレースホルダ 20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2F9D73-4002-4E39-8C0F-F0D6EBABFB65}" type="slidenum">
              <a:rPr lang="ja-JP" altLang="en-US" smtClean="0">
                <a:solidFill>
                  <a:srgbClr val="898989"/>
                </a:solidFill>
              </a:rPr>
              <a:pPr/>
              <a:t>1</a:t>
            </a:fld>
            <a:endParaRPr lang="ja-JP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508FC88-2E0A-4357-BD09-1DB3C40A11F2}" type="slidenum">
              <a:rPr lang="ja-JP" altLang="en-US" smtClean="0">
                <a:solidFill>
                  <a:srgbClr val="898989"/>
                </a:solidFill>
              </a:rPr>
              <a:pPr/>
              <a:t>10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3" name="Group 4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68825"/>
              </p:ext>
            </p:extLst>
          </p:nvPr>
        </p:nvGraphicFramePr>
        <p:xfrm>
          <a:off x="1021591" y="1916832"/>
          <a:ext cx="7850186" cy="3110701"/>
        </p:xfrm>
        <a:graphic>
          <a:graphicData uri="http://schemas.openxmlformats.org/drawingml/2006/table">
            <a:tbl>
              <a:tblPr/>
              <a:tblGrid>
                <a:gridCol w="1225417"/>
                <a:gridCol w="756749"/>
                <a:gridCol w="1743884"/>
                <a:gridCol w="2234080"/>
                <a:gridCol w="1890056"/>
              </a:tblGrid>
              <a:tr h="2590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Item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2C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046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2C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BS2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2CC2"/>
                    </a:solidFill>
                  </a:tcPr>
                </a:tc>
              </a:tr>
              <a:tr h="21898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Front fork stroke 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137mm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137mm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8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Spring spec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Free length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305.3mm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300.3mm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Spring rate (K</a:t>
                      </a:r>
                      <a:r>
                        <a:rPr kumimoji="1" lang="en-US" altLang="ja-JP" sz="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K1=6.86N/mm, K2=9.32N/mm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7.35N/mm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Fork oil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Recommend oil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Yamaha suspension oil 01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Yamaha suspension oil 01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Quantity (each front fork leg)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Left:   438cm</a:t>
                      </a:r>
                      <a:r>
                        <a:rPr kumimoji="1" lang="en-US" altLang="ja-JP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Right: 438cm</a:t>
                      </a:r>
                      <a:r>
                        <a:rPr kumimoji="1" lang="en-US" altLang="ja-JP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1" lang="ja-JP" altLang="en-US" sz="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Left:   458cm</a:t>
                      </a:r>
                      <a:r>
                        <a:rPr kumimoji="1" lang="en-US" altLang="ja-JP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Right: 462cm</a:t>
                      </a:r>
                      <a:r>
                        <a:rPr kumimoji="1" lang="en-US" altLang="ja-JP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1" lang="ja-JP" altLang="en-US" sz="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Oil level (Max compression, without spring)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Left:   174mm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Right: 174mm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Left:   148mm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Right: 148mm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98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Setting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Spring preload setting (hard/std/soft)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4mm/18mm/19mm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mm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16mm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/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19mm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Damping adjusting position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Rebound (soft/</a:t>
                      </a:r>
                      <a:r>
                        <a:rPr kumimoji="1" lang="en-US" altLang="ja-JP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std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/hard)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26/17/0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clicks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11/11/0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Clicks (right front fork only)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Compression (soft/</a:t>
                      </a:r>
                      <a:r>
                        <a:rPr kumimoji="1" lang="en-US" altLang="ja-JP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std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/hard)</a:t>
                      </a: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 speed: 3 turned out / 5.5 turned out / fully turned 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 With the adjusting screw fully turned in direction.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11/11/0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Clicks  (left  front fork only)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 speed:18/11/0 Clicks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65" marR="9146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69" name="テキスト ボックス 2"/>
          <p:cNvSpPr txBox="1">
            <a:spLocks noChangeArrowheads="1"/>
          </p:cNvSpPr>
          <p:nvPr/>
        </p:nvSpPr>
        <p:spPr bwMode="auto">
          <a:xfrm>
            <a:off x="849313" y="404813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400" dirty="0" smtClean="0">
                <a:latin typeface="+mn-lt"/>
              </a:rPr>
              <a:t>Front suspension</a:t>
            </a:r>
            <a:endParaRPr lang="ja-JP" altLang="en-US" sz="1400" dirty="0" smtClean="0">
              <a:latin typeface="+mn-lt"/>
            </a:endParaRPr>
          </a:p>
        </p:txBody>
      </p:sp>
      <p:sp>
        <p:nvSpPr>
          <p:cNvPr id="21570" name="テキスト ボックス 1"/>
          <p:cNvSpPr txBox="1">
            <a:spLocks noChangeArrowheads="1"/>
          </p:cNvSpPr>
          <p:nvPr/>
        </p:nvSpPr>
        <p:spPr bwMode="auto">
          <a:xfrm>
            <a:off x="841375" y="1128713"/>
            <a:ext cx="353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400" dirty="0" smtClean="0">
                <a:latin typeface="+mn-lt"/>
              </a:rPr>
              <a:t>Rebound and compression side full adjustable</a:t>
            </a:r>
            <a:endParaRPr lang="ja-JP" altLang="en-US" sz="1400" dirty="0" smtClean="0"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6684" y="693648"/>
            <a:ext cx="4775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+mn-lt"/>
              </a:rPr>
              <a:t>Both of suspension (left &amp; right ) works for rebound and compression damping.</a:t>
            </a:r>
            <a:endParaRPr lang="en-US" altLang="ja-JP" sz="1400" dirty="0">
              <a:latin typeface="+mn-lt"/>
            </a:endParaRPr>
          </a:p>
          <a:p>
            <a:r>
              <a:rPr lang="en-US" altLang="ja-JP" sz="1000" dirty="0" smtClean="0">
                <a:solidFill>
                  <a:srgbClr val="FF0000"/>
                </a:solidFill>
                <a:latin typeface="+mn-lt"/>
              </a:rPr>
              <a:t>* In case of BS2, right fork works for rebound, left fork works for compression damping.</a:t>
            </a:r>
            <a:endParaRPr lang="en-US" altLang="ja-JP" sz="1000" dirty="0">
              <a:solidFill>
                <a:srgbClr val="FF0000"/>
              </a:solidFill>
              <a:latin typeface="+mn-lt"/>
            </a:endParaRPr>
          </a:p>
          <a:p>
            <a:endParaRPr kumimoji="1" lang="ja-JP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C3C398F-8EAB-4F1F-AB74-CB0D7D210F17}" type="slidenum">
              <a:rPr lang="ja-JP" altLang="en-US" smtClean="0">
                <a:solidFill>
                  <a:srgbClr val="898989"/>
                </a:solidFill>
              </a:rPr>
              <a:pPr/>
              <a:t>11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22531" name="テキスト ボックス 2"/>
          <p:cNvSpPr txBox="1">
            <a:spLocks noChangeArrowheads="1"/>
          </p:cNvSpPr>
          <p:nvPr/>
        </p:nvSpPr>
        <p:spPr bwMode="auto">
          <a:xfrm>
            <a:off x="849313" y="401638"/>
            <a:ext cx="1669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400" dirty="0" smtClean="0">
                <a:latin typeface="+mn-lt"/>
              </a:rPr>
              <a:t>Rear</a:t>
            </a:r>
            <a:r>
              <a:rPr lang="ja-JP" altLang="en-US" sz="1400" dirty="0" smtClean="0">
                <a:latin typeface="+mn-lt"/>
              </a:rPr>
              <a:t> </a:t>
            </a:r>
            <a:r>
              <a:rPr lang="en-US" altLang="ja-JP" sz="1400" dirty="0" smtClean="0">
                <a:latin typeface="+mn-lt"/>
              </a:rPr>
              <a:t>shock absorber</a:t>
            </a:r>
            <a:endParaRPr lang="ja-JP" altLang="en-US" sz="1400" dirty="0" smtClean="0">
              <a:latin typeface="+mn-lt"/>
            </a:endParaRPr>
          </a:p>
        </p:txBody>
      </p:sp>
      <p:pic>
        <p:nvPicPr>
          <p:cNvPr id="24580" name="図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773238"/>
            <a:ext cx="4616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6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28888"/>
              </p:ext>
            </p:extLst>
          </p:nvPr>
        </p:nvGraphicFramePr>
        <p:xfrm>
          <a:off x="200472" y="1773238"/>
          <a:ext cx="5184775" cy="1923581"/>
        </p:xfrm>
        <a:graphic>
          <a:graphicData uri="http://schemas.openxmlformats.org/drawingml/2006/table">
            <a:tbl>
              <a:tblPr/>
              <a:tblGrid>
                <a:gridCol w="858287"/>
                <a:gridCol w="725950"/>
                <a:gridCol w="864129"/>
                <a:gridCol w="1213816"/>
                <a:gridCol w="1522593"/>
              </a:tblGrid>
              <a:tr h="27443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Item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046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B21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2134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Rear suspension stroke 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65.5mm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60mm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Spring spec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Free length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170mm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191.4mm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Spring rate (K</a:t>
                      </a:r>
                      <a:r>
                        <a:rPr kumimoji="1" lang="en-US" altLang="ja-JP" sz="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)</a:t>
                      </a:r>
                      <a:endParaRPr kumimoji="1" lang="en-US" altLang="ja-JP" sz="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95N/mm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99.9N/mm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1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Setting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Spring preload setting (hard/std/soft)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16/14/0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/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/1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Damping adjusting position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Rebound (hard/std/soft)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0/12/30 clicks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91443" marR="91443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Fully turned in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/1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½ turn out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/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turn out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91443" marR="91443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Compression (hard/std/soft)</a:t>
                      </a: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0/14/16 clicks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N.A.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91443" marR="91443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四角形吹き出し 5"/>
          <p:cNvSpPr/>
          <p:nvPr/>
        </p:nvSpPr>
        <p:spPr>
          <a:xfrm>
            <a:off x="5961063" y="1989138"/>
            <a:ext cx="1476375" cy="287337"/>
          </a:xfrm>
          <a:prstGeom prst="wedgeRectCallout">
            <a:avLst>
              <a:gd name="adj1" fmla="val 123052"/>
              <a:gd name="adj2" fmla="val -4260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Spring initial adjuster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8078788" y="3500438"/>
            <a:ext cx="1476375" cy="287337"/>
          </a:xfrm>
          <a:prstGeom prst="wedgeRectCallout">
            <a:avLst>
              <a:gd name="adj1" fmla="val -35956"/>
              <a:gd name="adj2" fmla="val -13113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Compression adjuster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529263" y="3482975"/>
            <a:ext cx="1655762" cy="288925"/>
          </a:xfrm>
          <a:prstGeom prst="wedgeRectCallout">
            <a:avLst>
              <a:gd name="adj1" fmla="val -22546"/>
              <a:gd name="adj2" fmla="val 26566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Hydric preload adjuster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7977188" y="4165600"/>
            <a:ext cx="1476375" cy="287338"/>
          </a:xfrm>
          <a:prstGeom prst="wedgeRectCallout">
            <a:avLst>
              <a:gd name="adj1" fmla="val -39529"/>
              <a:gd name="adj2" fmla="val 10086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Rebound adjuster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24632" name="正方形/長方形 9"/>
          <p:cNvSpPr>
            <a:spLocks noChangeArrowheads="1"/>
          </p:cNvSpPr>
          <p:nvPr/>
        </p:nvSpPr>
        <p:spPr bwMode="auto">
          <a:xfrm>
            <a:off x="849313" y="1114425"/>
            <a:ext cx="495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>
                <a:latin typeface="Calibri" panose="020F0502020204030204" pitchFamily="34" charset="0"/>
              </a:rPr>
              <a:t>High quality suspension system for sports riding</a:t>
            </a:r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62525" y="700088"/>
            <a:ext cx="213007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1200" dirty="0">
                <a:latin typeface="+mn-lt"/>
                <a:ea typeface="ＭＳ Ｐゴシック" charset="-128"/>
              </a:rPr>
              <a:t>OHLINS rear </a:t>
            </a:r>
            <a:r>
              <a:rPr lang="en-US" altLang="ja-JP" sz="1200" dirty="0" smtClean="0">
                <a:latin typeface="+mn-lt"/>
                <a:ea typeface="ＭＳ Ｐゴシック" charset="-128"/>
              </a:rPr>
              <a:t>shock absorber.</a:t>
            </a:r>
            <a:endParaRPr lang="en-US" altLang="ja-JP" sz="120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91DCB1C-7E1A-4DFF-BFE5-2DFD433A040C}" type="slidenum">
              <a:rPr lang="ja-JP" altLang="en-US" smtClean="0">
                <a:solidFill>
                  <a:srgbClr val="898989"/>
                </a:solidFill>
              </a:rPr>
              <a:pPr/>
              <a:t>2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15363" name="Rectangle 2071"/>
          <p:cNvSpPr>
            <a:spLocks noChangeArrowheads="1"/>
          </p:cNvSpPr>
          <p:nvPr/>
        </p:nvSpPr>
        <p:spPr bwMode="auto">
          <a:xfrm>
            <a:off x="1019175" y="2852738"/>
            <a:ext cx="7162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en-US" altLang="ja-JP" sz="1200" b="1">
                <a:solidFill>
                  <a:srgbClr val="FF0000"/>
                </a:solidFill>
              </a:rPr>
              <a:t>* Local release dates are set based on each local marketing strategy. </a:t>
            </a:r>
          </a:p>
          <a:p>
            <a:r>
              <a:rPr kumimoji="0" lang="en-US" altLang="ja-JP" sz="1200" b="1">
                <a:solidFill>
                  <a:srgbClr val="FF0000"/>
                </a:solidFill>
              </a:rPr>
              <a:t>* Any information for each model code can’t be disclosed by above mentioned local release date.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63839"/>
              </p:ext>
            </p:extLst>
          </p:nvPr>
        </p:nvGraphicFramePr>
        <p:xfrm>
          <a:off x="920750" y="1125538"/>
          <a:ext cx="7361239" cy="1371600"/>
        </p:xfrm>
        <a:graphic>
          <a:graphicData uri="http://schemas.openxmlformats.org/drawingml/2006/table">
            <a:tbl>
              <a:tblPr/>
              <a:tblGrid>
                <a:gridCol w="1320933"/>
                <a:gridCol w="1108020"/>
                <a:gridCol w="1211330"/>
                <a:gridCol w="1756069"/>
                <a:gridCol w="1964887"/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Distributor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Standard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Date and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Applocable Model 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Global Embargo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YMENV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GMT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6th NOV' 17 21:00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B6C1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Local release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YMA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(AEST/AETD)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NOV' 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B6C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44DD8E1-4B41-4DCA-A7AA-23DD63DABD0C}" type="slidenum">
              <a:rPr lang="ja-JP" altLang="en-US" smtClean="0">
                <a:solidFill>
                  <a:srgbClr val="898989"/>
                </a:solidFill>
              </a:rPr>
              <a:pPr/>
              <a:t>3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48138" y="1063625"/>
            <a:ext cx="298450" cy="120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4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ja-JP" dirty="0">
                <a:latin typeface="+mj-lt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3"/>
          <p:cNvSpPr txBox="1">
            <a:spLocks noChangeArrowheads="1"/>
          </p:cNvSpPr>
          <p:nvPr/>
        </p:nvSpPr>
        <p:spPr bwMode="auto">
          <a:xfrm>
            <a:off x="107950" y="692150"/>
            <a:ext cx="9669463" cy="1008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“MT-09</a:t>
            </a:r>
            <a:r>
              <a:rPr lang="ja-JP" altLang="en-US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al</a:t>
            </a:r>
            <a:r>
              <a:rPr lang="ja-JP" altLang="en-US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dente</a:t>
            </a:r>
            <a:r>
              <a:rPr lang="ja-JP" altLang="en-US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suspension</a:t>
            </a:r>
            <a:r>
              <a:rPr lang="ja-JP" altLang="en-US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sauce</a:t>
            </a:r>
            <a:r>
              <a:rPr lang="ja-JP" altLang="en-US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aux</a:t>
            </a:r>
            <a:r>
              <a:rPr lang="ja-JP" altLang="en-US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</a:t>
            </a:r>
            <a:r>
              <a:rPr lang="en-US" altLang="ja-JP" sz="2800" b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OHLINS”</a:t>
            </a:r>
          </a:p>
          <a:p>
            <a:pPr>
              <a:defRPr/>
            </a:pPr>
            <a:r>
              <a:rPr lang="en-US" altLang="ja-JP" b="1" i="1" dirty="0">
                <a:solidFill>
                  <a:srgbClr val="3333CC"/>
                </a:solidFill>
                <a:latin typeface="+mj-lt"/>
                <a:ea typeface="HG創英角ｺﾞｼｯｸUB" pitchFamily="49" charset="-128"/>
              </a:rPr>
              <a:t>   </a:t>
            </a:r>
            <a:endParaRPr lang="en-US" altLang="ja-JP" dirty="0">
              <a:latin typeface="+mj-lt"/>
              <a:ea typeface="HG創英角ｺﾞｼｯｸUB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05750" y="2160588"/>
            <a:ext cx="2000250" cy="45370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1000" b="1" u="sng" dirty="0">
                <a:latin typeface="+mn-lt"/>
                <a:ea typeface="ＭＳ Ｐゴシック" charset="-128"/>
              </a:rPr>
              <a:t>EUR,AUS,RUS</a:t>
            </a:r>
          </a:p>
          <a:p>
            <a:pPr eaLnBrk="1" hangingPunct="1">
              <a:defRPr/>
            </a:pPr>
            <a:r>
              <a:rPr lang="en-US" altLang="ja-JP" sz="1000" dirty="0">
                <a:latin typeface="+mn-lt"/>
                <a:ea typeface="ＭＳ Ｐゴシック" charset="-128"/>
              </a:rPr>
              <a:t>B6C1,2,4…SMX (Black Metric X)</a:t>
            </a:r>
          </a:p>
          <a:p>
            <a:pPr eaLnBrk="1" hangingPunct="1">
              <a:defRPr/>
            </a:pPr>
            <a:endParaRPr lang="en-US" altLang="ja-JP" sz="1000" dirty="0">
              <a:latin typeface="+mn-lt"/>
              <a:ea typeface="ＭＳ Ｐゴシック" charset="-128"/>
            </a:endParaRPr>
          </a:p>
        </p:txBody>
      </p:sp>
      <p:sp>
        <p:nvSpPr>
          <p:cNvPr id="17412" name="スライド番号プレースホルダ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B6BAE55-B299-4396-8FB2-87498DBE1512}" type="slidenum">
              <a:rPr lang="ja-JP" altLang="en-US" smtClean="0">
                <a:solidFill>
                  <a:srgbClr val="898989"/>
                </a:solidFill>
              </a:rPr>
              <a:pPr/>
              <a:t>4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5113" y="4529138"/>
            <a:ext cx="68484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defRPr sz="1000"/>
            </a:pPr>
            <a:endParaRPr lang="en-US" altLang="ja-JP" sz="1200" b="1" dirty="0">
              <a:latin typeface="+mj-lt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defRPr sz="1000"/>
            </a:pPr>
            <a:endParaRPr lang="ja-JP" altLang="en-US" sz="1200" b="1" dirty="0">
              <a:latin typeface="+mj-lt"/>
            </a:endParaRPr>
          </a:p>
        </p:txBody>
      </p:sp>
      <p:sp>
        <p:nvSpPr>
          <p:cNvPr id="15366" name="テキスト ボックス 1"/>
          <p:cNvSpPr txBox="1">
            <a:spLocks noChangeArrowheads="1"/>
          </p:cNvSpPr>
          <p:nvPr/>
        </p:nvSpPr>
        <p:spPr bwMode="auto">
          <a:xfrm>
            <a:off x="107950" y="2060575"/>
            <a:ext cx="3200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600" dirty="0" smtClean="0">
                <a:latin typeface="+mj-lt"/>
              </a:rPr>
              <a:t>The design can be prided as Deluxe.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1200" dirty="0" smtClean="0">
                <a:latin typeface="+mj-lt"/>
              </a:rPr>
              <a:t>Special coloring for SP model</a:t>
            </a:r>
            <a:r>
              <a:rPr lang="ja-JP" altLang="en-US" sz="1200" dirty="0" smtClean="0">
                <a:latin typeface="+mj-lt"/>
              </a:rPr>
              <a:t> </a:t>
            </a:r>
            <a:endParaRPr lang="en-US" altLang="ja-JP" sz="1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1200" dirty="0" smtClean="0">
                <a:solidFill>
                  <a:sysClr val="windowText" lastClr="000000"/>
                </a:solidFill>
                <a:latin typeface="+mj-lt"/>
              </a:rPr>
              <a:t>Inverse display meter </a:t>
            </a:r>
            <a:endParaRPr lang="en-US" altLang="ja-JP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1200" dirty="0" smtClean="0">
                <a:solidFill>
                  <a:sysClr val="windowText" lastClr="000000"/>
                </a:solidFill>
                <a:latin typeface="+mj-lt"/>
              </a:rPr>
              <a:t>Double stitch seat</a:t>
            </a:r>
            <a:endParaRPr lang="ja-JP" altLang="en-US" sz="1200" dirty="0" smtClean="0">
              <a:latin typeface="+mj-lt"/>
            </a:endParaRPr>
          </a:p>
        </p:txBody>
      </p:sp>
      <p:sp>
        <p:nvSpPr>
          <p:cNvPr id="15367" name="テキスト ボックス 2"/>
          <p:cNvSpPr txBox="1">
            <a:spLocks noChangeArrowheads="1"/>
          </p:cNvSpPr>
          <p:nvPr/>
        </p:nvSpPr>
        <p:spPr bwMode="auto">
          <a:xfrm>
            <a:off x="107950" y="4559300"/>
            <a:ext cx="420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600" dirty="0" smtClean="0">
                <a:latin typeface="+mj-lt"/>
              </a:rPr>
              <a:t>High quality suspension system for sports riding.</a:t>
            </a:r>
          </a:p>
          <a:p>
            <a:pPr>
              <a:defRPr/>
            </a:pPr>
            <a:r>
              <a:rPr lang="en-US" altLang="ja-JP" sz="1200" dirty="0" smtClean="0">
                <a:latin typeface="+mj-lt"/>
              </a:rPr>
              <a:t>Fr: Specification change </a:t>
            </a:r>
            <a:r>
              <a:rPr lang="ja-JP" altLang="en-US" sz="1200" dirty="0" smtClean="0">
                <a:latin typeface="+mj-lt"/>
              </a:rPr>
              <a:t>（</a:t>
            </a:r>
            <a:r>
              <a:rPr lang="en-US" altLang="ja-JP" sz="1200" dirty="0" smtClean="0">
                <a:latin typeface="+mj-lt"/>
              </a:rPr>
              <a:t>Appearance change</a:t>
            </a:r>
            <a:r>
              <a:rPr lang="ja-JP" altLang="en-US" sz="1200" dirty="0" smtClean="0">
                <a:latin typeface="+mj-lt"/>
              </a:rPr>
              <a:t>）</a:t>
            </a:r>
            <a:endParaRPr lang="en-US" altLang="ja-JP" sz="1200" dirty="0" smtClean="0">
              <a:latin typeface="+mj-lt"/>
            </a:endParaRPr>
          </a:p>
          <a:p>
            <a:pPr>
              <a:defRPr/>
            </a:pPr>
            <a:r>
              <a:rPr lang="en-US" altLang="ja-JP" sz="1200" dirty="0" smtClean="0">
                <a:latin typeface="+mj-lt"/>
              </a:rPr>
              <a:t>Rr:</a:t>
            </a:r>
            <a:r>
              <a:rPr lang="ja-JP" altLang="en-US" sz="1200" dirty="0" smtClean="0">
                <a:latin typeface="+mj-lt"/>
              </a:rPr>
              <a:t> </a:t>
            </a:r>
            <a:r>
              <a:rPr lang="en-US" altLang="ja-JP" sz="1200" dirty="0" smtClean="0">
                <a:latin typeface="+mj-lt"/>
              </a:rPr>
              <a:t>OHLINS suspension</a:t>
            </a:r>
            <a:endParaRPr lang="ja-JP" altLang="en-US" sz="1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2756" y="659626"/>
            <a:ext cx="9549511" cy="5716151"/>
          </a:xfrm>
          <a:prstGeom prst="rect">
            <a:avLst/>
          </a:prstGeom>
        </p:spPr>
      </p:pic>
      <p:sp>
        <p:nvSpPr>
          <p:cNvPr id="17412" name="Rectangle 211"/>
          <p:cNvSpPr>
            <a:spLocks noChangeArrowheads="1"/>
          </p:cNvSpPr>
          <p:nvPr/>
        </p:nvSpPr>
        <p:spPr bwMode="auto">
          <a:xfrm>
            <a:off x="225425" y="641350"/>
            <a:ext cx="43465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b="1" dirty="0" smtClean="0">
                <a:latin typeface="+mn-lt"/>
              </a:rPr>
              <a:t>Running weight: 193kg </a:t>
            </a:r>
          </a:p>
          <a:p>
            <a:pPr eaLnBrk="1" hangingPunct="1">
              <a:defRPr/>
            </a:pPr>
            <a:r>
              <a:rPr lang="en-US" altLang="ja-JP" sz="1200" b="1" dirty="0" smtClean="0">
                <a:latin typeface="+mn-lt"/>
              </a:rPr>
              <a:t>Weight ratio: Front  50.2%(97kg), Rear49.8 %(96kg)</a:t>
            </a:r>
          </a:p>
          <a:p>
            <a:pPr eaLnBrk="1" hangingPunct="1"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+mn-lt"/>
              </a:rPr>
              <a:t>* Same as BS2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6732588" y="569913"/>
            <a:ext cx="996950" cy="338137"/>
          </a:xfrm>
          <a:prstGeom prst="roundRect">
            <a:avLst/>
          </a:prstGeom>
          <a:solidFill>
            <a:srgbClr val="F8F8F8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cs typeface="Times New Roman" pitchFamily="18" charset="0"/>
              </a:rPr>
              <a:t>Function</a:t>
            </a:r>
            <a:endParaRPr lang="ja-JP" altLang="en-US" sz="1600" dirty="0">
              <a:cs typeface="Times New Roman" pitchFamily="18" charset="0"/>
            </a:endParaRPr>
          </a:p>
        </p:txBody>
      </p:sp>
      <p:sp>
        <p:nvSpPr>
          <p:cNvPr id="36" name="四角形吹き出し 35"/>
          <p:cNvSpPr/>
          <p:nvPr/>
        </p:nvSpPr>
        <p:spPr>
          <a:xfrm>
            <a:off x="7732713" y="1978025"/>
            <a:ext cx="1476375" cy="465138"/>
          </a:xfrm>
          <a:prstGeom prst="wedgeRectCallout">
            <a:avLst>
              <a:gd name="adj1" fmla="val -84360"/>
              <a:gd name="adj2" fmla="val 98652"/>
            </a:avLst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Double stitch seat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四角形吹き出し 36"/>
          <p:cNvSpPr/>
          <p:nvPr/>
        </p:nvSpPr>
        <p:spPr>
          <a:xfrm>
            <a:off x="560388" y="1528763"/>
            <a:ext cx="1555750" cy="465137"/>
          </a:xfrm>
          <a:prstGeom prst="wedgeRectCallout">
            <a:avLst>
              <a:gd name="adj1" fmla="val 86898"/>
              <a:gd name="adj2" fmla="val 49488"/>
            </a:avLst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Inverse display meter against BS2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四角形吹き出し 37"/>
          <p:cNvSpPr/>
          <p:nvPr/>
        </p:nvSpPr>
        <p:spPr>
          <a:xfrm>
            <a:off x="168275" y="2071272"/>
            <a:ext cx="1832397" cy="609600"/>
          </a:xfrm>
          <a:prstGeom prst="wedgeRectCallout">
            <a:avLst>
              <a:gd name="adj1" fmla="val 61120"/>
              <a:gd name="adj2" fmla="val 250716"/>
            </a:avLst>
          </a:prstGeom>
          <a:solidFill>
            <a:srgbClr val="F8F8F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Rebound / compression damper adjustable front fork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39" name="四角形吹き出し 38"/>
          <p:cNvSpPr/>
          <p:nvPr/>
        </p:nvSpPr>
        <p:spPr>
          <a:xfrm>
            <a:off x="4087813" y="1295400"/>
            <a:ext cx="1657350" cy="465138"/>
          </a:xfrm>
          <a:prstGeom prst="wedgeRectCallout">
            <a:avLst>
              <a:gd name="adj1" fmla="val -100508"/>
              <a:gd name="adj2" fmla="val 93305"/>
            </a:avLst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Black color handlebar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Black color lever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四角形吹き出し 39"/>
          <p:cNvSpPr/>
          <p:nvPr/>
        </p:nvSpPr>
        <p:spPr>
          <a:xfrm>
            <a:off x="4572000" y="5870575"/>
            <a:ext cx="1009650" cy="465138"/>
          </a:xfrm>
          <a:prstGeom prst="wedgeRectCallout">
            <a:avLst>
              <a:gd name="adj1" fmla="val 224796"/>
              <a:gd name="adj2" fmla="val -51803"/>
            </a:avLst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ysClr val="windowText" lastClr="000000"/>
                </a:solidFill>
              </a:rPr>
              <a:t>リムグラフィック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ysClr val="windowText" lastClr="000000"/>
                </a:solidFill>
              </a:rPr>
              <a:t>（前後）</a:t>
            </a:r>
          </a:p>
        </p:txBody>
      </p:sp>
      <p:sp>
        <p:nvSpPr>
          <p:cNvPr id="41" name="四角形吹き出し 40"/>
          <p:cNvSpPr/>
          <p:nvPr/>
        </p:nvSpPr>
        <p:spPr>
          <a:xfrm>
            <a:off x="7685088" y="2967038"/>
            <a:ext cx="1947862" cy="465137"/>
          </a:xfrm>
          <a:prstGeom prst="wedgeRectCallout">
            <a:avLst>
              <a:gd name="adj1" fmla="val -104918"/>
              <a:gd name="adj2" fmla="val 97204"/>
            </a:avLst>
          </a:prstGeom>
          <a:solidFill>
            <a:srgbClr val="F8F8F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OHLINS</a:t>
            </a:r>
            <a:r>
              <a:rPr lang="ja-JP" altLang="en-US" dirty="0">
                <a:solidFill>
                  <a:sysClr val="windowText" lastClr="000000"/>
                </a:solidFill>
              </a:rPr>
              <a:t>　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Rear shock absorber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42" name="四角形吹き出し 41"/>
          <p:cNvSpPr/>
          <p:nvPr/>
        </p:nvSpPr>
        <p:spPr>
          <a:xfrm>
            <a:off x="4525963" y="5870575"/>
            <a:ext cx="1063625" cy="465138"/>
          </a:xfrm>
          <a:prstGeom prst="wedgeRectCallout">
            <a:avLst>
              <a:gd name="adj1" fmla="val -294012"/>
              <a:gd name="adj2" fmla="val -46490"/>
            </a:avLst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Rim graphic   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43" name="四角形吹き出し 42"/>
          <p:cNvSpPr/>
          <p:nvPr/>
        </p:nvSpPr>
        <p:spPr>
          <a:xfrm>
            <a:off x="5256213" y="2006600"/>
            <a:ext cx="1784350" cy="465138"/>
          </a:xfrm>
          <a:prstGeom prst="wedgeRectCallout">
            <a:avLst>
              <a:gd name="adj1" fmla="val -84065"/>
              <a:gd name="adj2" fmla="val 63730"/>
            </a:avLst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 Painted in different color fuel tank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7905750" y="569913"/>
            <a:ext cx="1055688" cy="338137"/>
          </a:xfrm>
          <a:prstGeom prst="roundRect">
            <a:avLst/>
          </a:prstGeom>
          <a:solidFill>
            <a:srgbClr val="F8F8F8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cs typeface="Times New Roman" pitchFamily="18" charset="0"/>
              </a:rPr>
              <a:t>Design </a:t>
            </a:r>
            <a:endParaRPr lang="ja-JP" altLang="en-US" sz="1600" dirty="0">
              <a:cs typeface="Times New Roman" pitchFamily="18" charset="0"/>
            </a:endParaRPr>
          </a:p>
        </p:txBody>
      </p:sp>
      <p:sp>
        <p:nvSpPr>
          <p:cNvPr id="14" name="スライド番号プレースホルダ 2"/>
          <p:cNvSpPr>
            <a:spLocks noGrp="1"/>
          </p:cNvSpPr>
          <p:nvPr>
            <p:ph type="sldNum" sz="quarter" idx="10"/>
          </p:nvPr>
        </p:nvSpPr>
        <p:spPr bwMode="auto">
          <a:xfrm>
            <a:off x="2720975" y="6524625"/>
            <a:ext cx="2311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898989"/>
                </a:solidFill>
                <a:latin typeface="+mn-lt"/>
              </a:rPr>
              <a:t>5</a:t>
            </a:r>
            <a:endParaRPr lang="ja-JP" altLang="en-US" dirty="0" smtClean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図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3263900"/>
            <a:ext cx="21685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213100"/>
            <a:ext cx="20701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図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136900"/>
            <a:ext cx="46942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 2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fld id="{4A3EB8DB-1919-41E4-A030-CD8C6E5ACB08}" type="slidenum">
              <a:rPr lang="ja-JP" altLang="en-US" smtClean="0">
                <a:solidFill>
                  <a:srgbClr val="898989"/>
                </a:solidFill>
                <a:latin typeface="+mn-lt"/>
              </a:rPr>
              <a:pPr>
                <a:defRPr/>
              </a:pPr>
              <a:t>6</a:t>
            </a:fld>
            <a:endParaRPr lang="ja-JP" altLang="en-US" dirty="0" smtClean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9550" y="692150"/>
            <a:ext cx="1512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b="1" dirty="0" smtClean="0">
                <a:latin typeface="+mn-lt"/>
              </a:rPr>
              <a:t>Dimension Map: 046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00025" y="1003300"/>
          <a:ext cx="3251201" cy="1538288"/>
        </p:xfrm>
        <a:graphic>
          <a:graphicData uri="http://schemas.openxmlformats.org/drawingml/2006/table">
            <a:tbl>
              <a:tblPr/>
              <a:tblGrid>
                <a:gridCol w="248654"/>
                <a:gridCol w="1552337"/>
                <a:gridCol w="725105"/>
                <a:gridCol w="725105"/>
              </a:tblGrid>
              <a:tr h="17145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046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BS2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Overall length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2075 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 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Overall width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815 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Overall height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1120 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Seat height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820mm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Wheel base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1440 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Minimum ground clearance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135 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Caster angle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25 degrees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 Trail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103 mm</a:t>
                      </a: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4" name="Line 2059"/>
          <p:cNvSpPr>
            <a:spLocks noChangeShapeType="1"/>
          </p:cNvSpPr>
          <p:nvPr/>
        </p:nvSpPr>
        <p:spPr bwMode="auto">
          <a:xfrm>
            <a:off x="487363" y="6021388"/>
            <a:ext cx="8424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65" name="Text Box 2065"/>
          <p:cNvSpPr txBox="1">
            <a:spLocks noChangeArrowheads="1"/>
          </p:cNvSpPr>
          <p:nvPr/>
        </p:nvSpPr>
        <p:spPr bwMode="auto">
          <a:xfrm>
            <a:off x="5089525" y="16192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B</a:t>
            </a:r>
          </a:p>
        </p:txBody>
      </p:sp>
      <p:sp>
        <p:nvSpPr>
          <p:cNvPr id="14" name="Line 2072"/>
          <p:cNvSpPr>
            <a:spLocks noChangeShapeType="1"/>
          </p:cNvSpPr>
          <p:nvPr/>
        </p:nvSpPr>
        <p:spPr bwMode="auto">
          <a:xfrm flipH="1">
            <a:off x="4992688" y="1389063"/>
            <a:ext cx="0" cy="161925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ja-JP" altLang="en-US">
              <a:solidFill>
                <a:schemeClr val="tx2">
                  <a:lumMod val="7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Line 2126"/>
          <p:cNvSpPr>
            <a:spLocks noChangeShapeType="1"/>
          </p:cNvSpPr>
          <p:nvPr/>
        </p:nvSpPr>
        <p:spPr bwMode="auto">
          <a:xfrm flipH="1">
            <a:off x="4891088" y="1393825"/>
            <a:ext cx="1697037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>
              <a:solidFill>
                <a:schemeClr val="tx2">
                  <a:lumMod val="7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6" name="Line 2127"/>
          <p:cNvSpPr>
            <a:spLocks noChangeShapeType="1"/>
          </p:cNvSpPr>
          <p:nvPr/>
        </p:nvSpPr>
        <p:spPr bwMode="auto">
          <a:xfrm>
            <a:off x="4891088" y="3001963"/>
            <a:ext cx="1679575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>
              <a:solidFill>
                <a:schemeClr val="tx2">
                  <a:lumMod val="7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469" name="Line 2081"/>
          <p:cNvSpPr>
            <a:spLocks noChangeShapeType="1"/>
          </p:cNvSpPr>
          <p:nvPr/>
        </p:nvSpPr>
        <p:spPr bwMode="auto">
          <a:xfrm flipH="1" flipV="1">
            <a:off x="2519363" y="3692525"/>
            <a:ext cx="0" cy="2327275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0" name="Line 2128"/>
          <p:cNvSpPr>
            <a:spLocks noChangeShapeType="1"/>
          </p:cNvSpPr>
          <p:nvPr/>
        </p:nvSpPr>
        <p:spPr bwMode="auto">
          <a:xfrm>
            <a:off x="989013" y="3686175"/>
            <a:ext cx="1660525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1" name="Text Box 2065"/>
          <p:cNvSpPr txBox="1">
            <a:spLocks noChangeArrowheads="1"/>
          </p:cNvSpPr>
          <p:nvPr/>
        </p:nvSpPr>
        <p:spPr bwMode="auto">
          <a:xfrm>
            <a:off x="2216150" y="4560888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C</a:t>
            </a:r>
          </a:p>
        </p:txBody>
      </p:sp>
      <p:sp>
        <p:nvSpPr>
          <p:cNvPr id="17472" name="Line 2075"/>
          <p:cNvSpPr>
            <a:spLocks noChangeShapeType="1"/>
          </p:cNvSpPr>
          <p:nvPr/>
        </p:nvSpPr>
        <p:spPr bwMode="auto">
          <a:xfrm>
            <a:off x="3049588" y="6310313"/>
            <a:ext cx="4211637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3" name="Line 2079"/>
          <p:cNvSpPr>
            <a:spLocks noChangeShapeType="1"/>
          </p:cNvSpPr>
          <p:nvPr/>
        </p:nvSpPr>
        <p:spPr bwMode="auto">
          <a:xfrm>
            <a:off x="3060700" y="5267325"/>
            <a:ext cx="0" cy="114300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4" name="Line 2080"/>
          <p:cNvSpPr>
            <a:spLocks noChangeShapeType="1"/>
          </p:cNvSpPr>
          <p:nvPr/>
        </p:nvSpPr>
        <p:spPr bwMode="auto">
          <a:xfrm>
            <a:off x="7267575" y="4868863"/>
            <a:ext cx="0" cy="1547812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5" name="Text Box 2065"/>
          <p:cNvSpPr txBox="1">
            <a:spLocks noChangeArrowheads="1"/>
          </p:cNvSpPr>
          <p:nvPr/>
        </p:nvSpPr>
        <p:spPr bwMode="auto">
          <a:xfrm>
            <a:off x="4951413" y="63087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A</a:t>
            </a:r>
          </a:p>
        </p:txBody>
      </p:sp>
      <p:sp>
        <p:nvSpPr>
          <p:cNvPr id="17476" name="Line 2074"/>
          <p:cNvSpPr>
            <a:spLocks noChangeShapeType="1"/>
          </p:cNvSpPr>
          <p:nvPr/>
        </p:nvSpPr>
        <p:spPr bwMode="auto">
          <a:xfrm>
            <a:off x="6608763" y="5164138"/>
            <a:ext cx="0" cy="99060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7" name="Line 2077"/>
          <p:cNvSpPr>
            <a:spLocks noChangeShapeType="1"/>
          </p:cNvSpPr>
          <p:nvPr/>
        </p:nvSpPr>
        <p:spPr bwMode="auto">
          <a:xfrm>
            <a:off x="3621088" y="6102350"/>
            <a:ext cx="2989262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8" name="Line 2082"/>
          <p:cNvSpPr>
            <a:spLocks noChangeShapeType="1"/>
          </p:cNvSpPr>
          <p:nvPr/>
        </p:nvSpPr>
        <p:spPr bwMode="auto">
          <a:xfrm flipV="1">
            <a:off x="3609975" y="4652963"/>
            <a:ext cx="0" cy="1584325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79" name="Line 2061"/>
          <p:cNvSpPr>
            <a:spLocks noChangeShapeType="1"/>
          </p:cNvSpPr>
          <p:nvPr/>
        </p:nvSpPr>
        <p:spPr bwMode="auto">
          <a:xfrm rot="180000" flipH="1">
            <a:off x="3433763" y="3981450"/>
            <a:ext cx="871537" cy="2062163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H="1">
            <a:off x="3376613" y="6018213"/>
            <a:ext cx="0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81" name="Line 2062"/>
          <p:cNvSpPr>
            <a:spLocks noChangeShapeType="1"/>
          </p:cNvSpPr>
          <p:nvPr/>
        </p:nvSpPr>
        <p:spPr bwMode="auto">
          <a:xfrm flipV="1">
            <a:off x="3368675" y="6102350"/>
            <a:ext cx="252413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82" name="Text Box 2065"/>
          <p:cNvSpPr txBox="1">
            <a:spLocks noChangeArrowheads="1"/>
          </p:cNvSpPr>
          <p:nvPr/>
        </p:nvSpPr>
        <p:spPr bwMode="auto">
          <a:xfrm>
            <a:off x="3351213" y="605631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H</a:t>
            </a:r>
          </a:p>
        </p:txBody>
      </p:sp>
      <p:sp>
        <p:nvSpPr>
          <p:cNvPr id="17483" name="Text Box 2065"/>
          <p:cNvSpPr txBox="1">
            <a:spLocks noChangeArrowheads="1"/>
          </p:cNvSpPr>
          <p:nvPr/>
        </p:nvSpPr>
        <p:spPr bwMode="auto">
          <a:xfrm>
            <a:off x="4945063" y="606425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E</a:t>
            </a:r>
          </a:p>
        </p:txBody>
      </p:sp>
      <p:sp>
        <p:nvSpPr>
          <p:cNvPr id="17484" name="Line 2060"/>
          <p:cNvSpPr>
            <a:spLocks noChangeShapeType="1"/>
          </p:cNvSpPr>
          <p:nvPr/>
        </p:nvSpPr>
        <p:spPr bwMode="auto">
          <a:xfrm flipV="1">
            <a:off x="4630738" y="5738813"/>
            <a:ext cx="0" cy="27940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85" name="Line 2130"/>
          <p:cNvSpPr>
            <a:spLocks noChangeShapeType="1"/>
          </p:cNvSpPr>
          <p:nvPr/>
        </p:nvSpPr>
        <p:spPr bwMode="auto">
          <a:xfrm>
            <a:off x="4359275" y="5748338"/>
            <a:ext cx="990600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86" name="Text Box 2065"/>
          <p:cNvSpPr txBox="1">
            <a:spLocks noChangeArrowheads="1"/>
          </p:cNvSpPr>
          <p:nvPr/>
        </p:nvSpPr>
        <p:spPr bwMode="auto">
          <a:xfrm>
            <a:off x="4376738" y="573246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F</a:t>
            </a:r>
          </a:p>
        </p:txBody>
      </p:sp>
      <p:sp>
        <p:nvSpPr>
          <p:cNvPr id="17487" name="Freeform 2063"/>
          <p:cNvSpPr>
            <a:spLocks/>
          </p:cNvSpPr>
          <p:nvPr/>
        </p:nvSpPr>
        <p:spPr bwMode="auto">
          <a:xfrm rot="-3103807">
            <a:off x="3680619" y="4669631"/>
            <a:ext cx="166688" cy="327025"/>
          </a:xfrm>
          <a:custGeom>
            <a:avLst/>
            <a:gdLst>
              <a:gd name="T0" fmla="*/ 0 w 148"/>
              <a:gd name="T1" fmla="*/ 0 h 306"/>
              <a:gd name="T2" fmla="*/ 2147483646 w 148"/>
              <a:gd name="T3" fmla="*/ 2147483646 h 306"/>
              <a:gd name="T4" fmla="*/ 2147483646 w 148"/>
              <a:gd name="T5" fmla="*/ 2147483646 h 306"/>
              <a:gd name="T6" fmla="*/ 2147483646 w 148"/>
              <a:gd name="T7" fmla="*/ 2147483646 h 306"/>
              <a:gd name="T8" fmla="*/ 2147483646 w 148"/>
              <a:gd name="T9" fmla="*/ 2147483646 h 306"/>
              <a:gd name="T10" fmla="*/ 2147483646 w 148"/>
              <a:gd name="T11" fmla="*/ 2147483646 h 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"/>
              <a:gd name="T19" fmla="*/ 0 h 306"/>
              <a:gd name="T20" fmla="*/ 148 w 148"/>
              <a:gd name="T21" fmla="*/ 306 h 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" h="306">
                <a:moveTo>
                  <a:pt x="0" y="0"/>
                </a:moveTo>
                <a:cubicBezTo>
                  <a:pt x="9" y="8"/>
                  <a:pt x="39" y="31"/>
                  <a:pt x="55" y="45"/>
                </a:cubicBezTo>
                <a:cubicBezTo>
                  <a:pt x="71" y="59"/>
                  <a:pt x="86" y="70"/>
                  <a:pt x="97" y="84"/>
                </a:cubicBezTo>
                <a:cubicBezTo>
                  <a:pt x="108" y="98"/>
                  <a:pt x="114" y="110"/>
                  <a:pt x="122" y="131"/>
                </a:cubicBezTo>
                <a:cubicBezTo>
                  <a:pt x="130" y="152"/>
                  <a:pt x="142" y="181"/>
                  <a:pt x="145" y="210"/>
                </a:cubicBezTo>
                <a:cubicBezTo>
                  <a:pt x="148" y="239"/>
                  <a:pt x="140" y="286"/>
                  <a:pt x="139" y="306"/>
                </a:cubicBezTo>
              </a:path>
            </a:pathLst>
          </a:custGeom>
          <a:noFill/>
          <a:ln w="12700" cap="flat" cmpd="sng">
            <a:solidFill>
              <a:srgbClr val="242CC2"/>
            </a:solidFill>
            <a:prstDash val="solid"/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88" name="Text Box 2065"/>
          <p:cNvSpPr txBox="1">
            <a:spLocks noChangeArrowheads="1"/>
          </p:cNvSpPr>
          <p:nvPr/>
        </p:nvSpPr>
        <p:spPr bwMode="auto">
          <a:xfrm>
            <a:off x="3295650" y="45815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G</a:t>
            </a:r>
          </a:p>
        </p:txBody>
      </p:sp>
      <p:sp>
        <p:nvSpPr>
          <p:cNvPr id="17489" name="Line 2078"/>
          <p:cNvSpPr>
            <a:spLocks noChangeShapeType="1"/>
          </p:cNvSpPr>
          <p:nvPr/>
        </p:nvSpPr>
        <p:spPr bwMode="auto">
          <a:xfrm>
            <a:off x="7708900" y="4319588"/>
            <a:ext cx="0" cy="1692275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90" name="Line 2129"/>
          <p:cNvSpPr>
            <a:spLocks noChangeShapeType="1"/>
          </p:cNvSpPr>
          <p:nvPr/>
        </p:nvSpPr>
        <p:spPr bwMode="auto">
          <a:xfrm>
            <a:off x="5600700" y="4310063"/>
            <a:ext cx="2160588" cy="0"/>
          </a:xfrm>
          <a:prstGeom prst="line">
            <a:avLst/>
          </a:prstGeom>
          <a:noFill/>
          <a:ln w="12700">
            <a:solidFill>
              <a:srgbClr val="242C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491" name="Text Box 2065"/>
          <p:cNvSpPr txBox="1">
            <a:spLocks noChangeArrowheads="1"/>
          </p:cNvSpPr>
          <p:nvPr/>
        </p:nvSpPr>
        <p:spPr bwMode="auto">
          <a:xfrm>
            <a:off x="7388225" y="510222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smtClean="0">
                <a:solidFill>
                  <a:srgbClr val="242CC2"/>
                </a:solidFill>
                <a:latin typeface="+mn-lt"/>
              </a:rPr>
              <a:t>D</a:t>
            </a:r>
          </a:p>
        </p:txBody>
      </p:sp>
      <p:sp>
        <p:nvSpPr>
          <p:cNvPr id="17496" name="正方形/長方形 1"/>
          <p:cNvSpPr>
            <a:spLocks noChangeArrowheads="1"/>
          </p:cNvSpPr>
          <p:nvPr/>
        </p:nvSpPr>
        <p:spPr bwMode="auto">
          <a:xfrm>
            <a:off x="200025" y="2555875"/>
            <a:ext cx="1090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b="1" smtClean="0">
                <a:solidFill>
                  <a:srgbClr val="FF0000"/>
                </a:solidFill>
                <a:latin typeface="+mn-lt"/>
              </a:rPr>
              <a:t>* Same as BS2</a:t>
            </a:r>
          </a:p>
        </p:txBody>
      </p:sp>
      <p:pic>
        <p:nvPicPr>
          <p:cNvPr id="19543" name="図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277938"/>
            <a:ext cx="53975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26AC980-3F97-4D10-A052-2A9492A438A0}" type="slidenum">
              <a:rPr lang="ja-JP" altLang="en-US" smtClean="0">
                <a:solidFill>
                  <a:srgbClr val="898989"/>
                </a:solidFill>
              </a:rPr>
              <a:pPr/>
              <a:t>7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9313" y="414338"/>
            <a:ext cx="1057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400" dirty="0">
                <a:latin typeface="+mn-lt"/>
                <a:ea typeface="ＭＳ Ｐゴシック" charset="-128"/>
              </a:rPr>
              <a:t>Double seat</a:t>
            </a:r>
            <a:endParaRPr lang="ja-JP" altLang="en-US" sz="1400" dirty="0">
              <a:latin typeface="+mn-lt"/>
              <a:ea typeface="ＭＳ Ｐゴシック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62525" y="700088"/>
            <a:ext cx="33302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1200" dirty="0" smtClean="0">
                <a:latin typeface="+mn-lt"/>
                <a:ea typeface="ＭＳ Ｐゴシック" charset="-128"/>
              </a:rPr>
              <a:t>New design </a:t>
            </a:r>
            <a:r>
              <a:rPr lang="en-US" altLang="ja-JP" sz="1200" dirty="0">
                <a:latin typeface="+mn-lt"/>
                <a:ea typeface="ＭＳ Ｐゴシック" charset="-128"/>
              </a:rPr>
              <a:t>flat shape double seat is adopted.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1200" dirty="0">
                <a:latin typeface="+mn-lt"/>
                <a:ea typeface="ＭＳ Ｐゴシック" charset="-128"/>
              </a:rPr>
              <a:t>The double stitch is added for Deluxe design.</a:t>
            </a:r>
          </a:p>
        </p:txBody>
      </p:sp>
      <p:sp>
        <p:nvSpPr>
          <p:cNvPr id="48" name="テキスト ボックス 14"/>
          <p:cNvSpPr txBox="1"/>
          <p:nvPr/>
        </p:nvSpPr>
        <p:spPr>
          <a:xfrm>
            <a:off x="849313" y="765175"/>
            <a:ext cx="4032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ja-JP" sz="1400" dirty="0">
              <a:solidFill>
                <a:srgbClr val="000000"/>
              </a:solidFill>
              <a:ea typeface="ＭＳ Ｐゴシック"/>
            </a:endParaRPr>
          </a:p>
          <a:p>
            <a:pPr>
              <a:defRPr/>
            </a:pPr>
            <a:endParaRPr lang="ja-JP" altLang="en-US" sz="1400" dirty="0">
              <a:latin typeface="+mn-lt"/>
            </a:endParaRPr>
          </a:p>
        </p:txBody>
      </p:sp>
      <p:sp>
        <p:nvSpPr>
          <p:cNvPr id="49" name="テキスト ボックス 21"/>
          <p:cNvSpPr txBox="1">
            <a:spLocks noChangeArrowheads="1"/>
          </p:cNvSpPr>
          <p:nvPr/>
        </p:nvSpPr>
        <p:spPr bwMode="auto">
          <a:xfrm>
            <a:off x="2216150" y="4997450"/>
            <a:ext cx="1638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 smtClean="0">
                <a:latin typeface="+mj-lt"/>
              </a:rPr>
              <a:t>BS2</a:t>
            </a:r>
            <a:endParaRPr lang="ja-JP" altLang="en-US" sz="1600" b="1" dirty="0" smtClean="0">
              <a:latin typeface="+mj-lt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814763"/>
            <a:ext cx="32400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895475"/>
            <a:ext cx="26114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線コネクタ 28"/>
          <p:cNvCxnSpPr/>
          <p:nvPr/>
        </p:nvCxnSpPr>
        <p:spPr>
          <a:xfrm>
            <a:off x="1362075" y="1958975"/>
            <a:ext cx="1657350" cy="0"/>
          </a:xfrm>
          <a:prstGeom prst="line">
            <a:avLst/>
          </a:prstGeom>
          <a:ln w="1905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362075" y="3021013"/>
            <a:ext cx="1673225" cy="0"/>
          </a:xfrm>
          <a:prstGeom prst="line">
            <a:avLst/>
          </a:prstGeom>
          <a:ln w="1905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2854325" y="1627188"/>
            <a:ext cx="0" cy="1404937"/>
          </a:xfrm>
          <a:prstGeom prst="line">
            <a:avLst/>
          </a:prstGeom>
          <a:ln w="1905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1703388" y="1771650"/>
            <a:ext cx="1144587" cy="0"/>
          </a:xfrm>
          <a:prstGeom prst="straightConnector1">
            <a:avLst/>
          </a:prstGeom>
          <a:ln w="19050">
            <a:solidFill>
              <a:srgbClr val="242CC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85813" y="2347913"/>
            <a:ext cx="9366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latin typeface="+mn-lt"/>
                <a:ea typeface="ＭＳ Ｐゴシック" charset="-128"/>
              </a:rPr>
              <a:t>363.0 mm</a:t>
            </a:r>
            <a:endParaRPr lang="ja-JP" altLang="en-US" sz="1200" dirty="0">
              <a:latin typeface="+mn-lt"/>
              <a:ea typeface="ＭＳ Ｐゴシック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38338" y="1484313"/>
            <a:ext cx="936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latin typeface="+mn-lt"/>
                <a:ea typeface="ＭＳ Ｐゴシック" charset="-128"/>
              </a:rPr>
              <a:t>385.8 mm</a:t>
            </a:r>
            <a:endParaRPr lang="ja-JP" altLang="en-US" sz="1200" dirty="0">
              <a:latin typeface="+mn-lt"/>
              <a:ea typeface="ＭＳ Ｐゴシック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3738563" y="1627188"/>
            <a:ext cx="0" cy="1441450"/>
          </a:xfrm>
          <a:prstGeom prst="line">
            <a:avLst/>
          </a:prstGeom>
          <a:ln w="1905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820988" y="1771650"/>
            <a:ext cx="935037" cy="0"/>
          </a:xfrm>
          <a:prstGeom prst="straightConnector1">
            <a:avLst/>
          </a:prstGeom>
          <a:ln w="19050">
            <a:solidFill>
              <a:srgbClr val="242CC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2946400" y="1484313"/>
            <a:ext cx="9366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200" dirty="0">
                <a:latin typeface="+mn-lt"/>
                <a:ea typeface="ＭＳ Ｐゴシック" charset="-128"/>
              </a:rPr>
              <a:t>282.1 mm</a:t>
            </a:r>
            <a:endParaRPr lang="ja-JP" altLang="en-US" sz="1200" dirty="0">
              <a:latin typeface="+mn-lt"/>
              <a:ea typeface="ＭＳ Ｐゴシック" charset="-128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 flipV="1">
            <a:off x="1695450" y="1665288"/>
            <a:ext cx="0" cy="1368425"/>
          </a:xfrm>
          <a:prstGeom prst="line">
            <a:avLst/>
          </a:prstGeom>
          <a:ln w="19050">
            <a:solidFill>
              <a:srgbClr val="242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1577975" y="1944688"/>
            <a:ext cx="0" cy="1065212"/>
          </a:xfrm>
          <a:prstGeom prst="straightConnector1">
            <a:avLst/>
          </a:prstGeom>
          <a:ln w="19050">
            <a:solidFill>
              <a:srgbClr val="242CC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0" name="図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3597275"/>
            <a:ext cx="37798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図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852613"/>
            <a:ext cx="3887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1"/>
          <p:cNvSpPr txBox="1">
            <a:spLocks noChangeArrowheads="1"/>
          </p:cNvSpPr>
          <p:nvPr/>
        </p:nvSpPr>
        <p:spPr bwMode="auto">
          <a:xfrm>
            <a:off x="7202488" y="4956175"/>
            <a:ext cx="1638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 smtClean="0">
                <a:latin typeface="+mj-lt"/>
              </a:rPr>
              <a:t>046</a:t>
            </a:r>
            <a:endParaRPr lang="ja-JP" altLang="en-US" sz="1600" b="1" dirty="0" smtClean="0">
              <a:latin typeface="+mj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783388" y="3227388"/>
            <a:ext cx="973137" cy="26193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100" dirty="0">
                <a:solidFill>
                  <a:sysClr val="windowText" lastClr="000000"/>
                </a:solidFill>
                <a:latin typeface="+mj-lt"/>
              </a:rPr>
              <a:t>Double stitch </a:t>
            </a:r>
            <a:endParaRPr lang="ja-JP" altLang="en-US" sz="1100" dirty="0">
              <a:latin typeface="+mj-lt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7689850" y="2547938"/>
            <a:ext cx="760413" cy="903287"/>
          </a:xfrm>
          <a:prstGeom prst="line">
            <a:avLst/>
          </a:prstGeom>
          <a:ln>
            <a:solidFill>
              <a:srgbClr val="4A7EB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689850" y="3462338"/>
            <a:ext cx="576263" cy="328612"/>
          </a:xfrm>
          <a:prstGeom prst="line">
            <a:avLst/>
          </a:prstGeom>
          <a:ln>
            <a:solidFill>
              <a:srgbClr val="4A7EB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57250" y="1106488"/>
            <a:ext cx="27924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The design can be prided as Deluxe.</a:t>
            </a:r>
            <a:endParaRPr lang="ja-JP" altLang="en-US" sz="1400" dirty="0">
              <a:latin typeface="+mn-lt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753225" y="3451225"/>
            <a:ext cx="936625" cy="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C213382-0176-4B29-B3C6-524BB5B3E706}" type="slidenum">
              <a:rPr lang="ja-JP" altLang="en-US" smtClean="0">
                <a:solidFill>
                  <a:srgbClr val="898989"/>
                </a:solidFill>
              </a:rPr>
              <a:pPr/>
              <a:t>8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19459" name="テキスト ボックス 2"/>
          <p:cNvSpPr txBox="1">
            <a:spLocks noChangeArrowheads="1"/>
          </p:cNvSpPr>
          <p:nvPr/>
        </p:nvSpPr>
        <p:spPr bwMode="auto">
          <a:xfrm>
            <a:off x="849313" y="404813"/>
            <a:ext cx="11991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400" dirty="0" smtClean="0">
                <a:latin typeface="+mn-lt"/>
              </a:rPr>
              <a:t>Front fork cap</a:t>
            </a:r>
            <a:endParaRPr lang="ja-JP" altLang="en-US" sz="1400" dirty="0" smtClean="0">
              <a:latin typeface="+mn-lt"/>
            </a:endParaRPr>
          </a:p>
        </p:txBody>
      </p:sp>
      <p:pic>
        <p:nvPicPr>
          <p:cNvPr id="21508" name="図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590675"/>
            <a:ext cx="24479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図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6" t="4996" b="23006"/>
          <a:stretch>
            <a:fillRect/>
          </a:stretch>
        </p:blipFill>
        <p:spPr bwMode="auto">
          <a:xfrm>
            <a:off x="5816600" y="2671763"/>
            <a:ext cx="2160588" cy="234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466013" y="1609725"/>
            <a:ext cx="727075" cy="81121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1511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590675"/>
            <a:ext cx="2390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3041650" y="1590675"/>
            <a:ext cx="727075" cy="81121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1513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636838"/>
            <a:ext cx="2043113" cy="231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21"/>
          <p:cNvSpPr txBox="1">
            <a:spLocks noChangeArrowheads="1"/>
          </p:cNvSpPr>
          <p:nvPr/>
        </p:nvSpPr>
        <p:spPr bwMode="auto">
          <a:xfrm>
            <a:off x="2279650" y="5033963"/>
            <a:ext cx="1638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 smtClean="0">
                <a:latin typeface="+mj-lt"/>
              </a:rPr>
              <a:t>BS2</a:t>
            </a:r>
            <a:endParaRPr lang="ja-JP" altLang="en-US" sz="1600" b="1" dirty="0" smtClean="0">
              <a:latin typeface="+mj-lt"/>
            </a:endParaRPr>
          </a:p>
        </p:txBody>
      </p:sp>
      <p:sp>
        <p:nvSpPr>
          <p:cNvPr id="21" name="テキスト ボックス 21"/>
          <p:cNvSpPr txBox="1">
            <a:spLocks noChangeArrowheads="1"/>
          </p:cNvSpPr>
          <p:nvPr/>
        </p:nvSpPr>
        <p:spPr bwMode="auto">
          <a:xfrm>
            <a:off x="6754813" y="5070475"/>
            <a:ext cx="1638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 smtClean="0">
                <a:latin typeface="+mj-lt"/>
              </a:rPr>
              <a:t>046</a:t>
            </a:r>
            <a:endParaRPr lang="ja-JP" altLang="en-US" sz="1600" b="1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62525" y="700088"/>
            <a:ext cx="47708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ja-JP" sz="1200" dirty="0"/>
              <a:t>New design front fork </a:t>
            </a:r>
            <a:r>
              <a:rPr kumimoji="0" lang="ja-JP" altLang="en-US" sz="1200" dirty="0"/>
              <a:t> </a:t>
            </a:r>
            <a:r>
              <a:rPr kumimoji="0" lang="en-US" altLang="ja-JP" sz="1200" dirty="0" smtClean="0"/>
              <a:t>which is manufactured by KYB is adopted.</a:t>
            </a:r>
            <a:endParaRPr lang="en-US" altLang="ja-JP" sz="1200" dirty="0">
              <a:latin typeface="+mn-lt"/>
              <a:ea typeface="ＭＳ Ｐゴシック" charset="-128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1200" dirty="0" smtClean="0">
                <a:latin typeface="+mn-lt"/>
                <a:ea typeface="ＭＳ Ｐゴシック" charset="-128"/>
              </a:rPr>
              <a:t>“</a:t>
            </a:r>
            <a:r>
              <a:rPr lang="en-US" altLang="ja-JP" sz="1200" dirty="0">
                <a:latin typeface="+mn-lt"/>
                <a:ea typeface="ＭＳ Ｐゴシック" charset="-128"/>
              </a:rPr>
              <a:t>MT-09SP” and “KYB” stamps are added for Deluxe design.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57250" y="1106488"/>
            <a:ext cx="27924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The design can be prided as Deluxe.</a:t>
            </a:r>
            <a:endParaRPr lang="ja-JP" alt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EDCBE5-309B-40C8-9D31-E4877F2386A2}" type="slidenum">
              <a:rPr lang="ja-JP" altLang="en-US" smtClean="0">
                <a:solidFill>
                  <a:srgbClr val="898989"/>
                </a:solidFill>
              </a:rPr>
              <a:pPr/>
              <a:t>9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pic>
        <p:nvPicPr>
          <p:cNvPr id="22531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557338"/>
            <a:ext cx="83518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7642225" y="3617913"/>
            <a:ext cx="1966913" cy="411162"/>
          </a:xfrm>
          <a:prstGeom prst="wedgeRectCallout">
            <a:avLst>
              <a:gd name="adj1" fmla="val -3359"/>
              <a:gd name="adj2" fmla="val -253951"/>
            </a:avLst>
          </a:prstGeom>
          <a:solidFill>
            <a:srgbClr val="F8F8F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Compression damping adjuster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219075" y="2859088"/>
            <a:ext cx="1781175" cy="401637"/>
          </a:xfrm>
          <a:prstGeom prst="wedgeRectCallout">
            <a:avLst>
              <a:gd name="adj1" fmla="val 16416"/>
              <a:gd name="adj2" fmla="val -196237"/>
            </a:avLst>
          </a:prstGeom>
          <a:solidFill>
            <a:srgbClr val="F8F8F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ysClr val="windowText" lastClr="000000"/>
                </a:solidFill>
              </a:rPr>
              <a:t>Rebound damping adjuster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22534" name="正方形/長方形 1"/>
          <p:cNvSpPr>
            <a:spLocks noChangeArrowheads="1"/>
          </p:cNvSpPr>
          <p:nvPr/>
        </p:nvSpPr>
        <p:spPr bwMode="auto">
          <a:xfrm>
            <a:off x="849313" y="1114425"/>
            <a:ext cx="495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>
                <a:latin typeface="Calibri" panose="020F0502020204030204" pitchFamily="34" charset="0"/>
              </a:rPr>
              <a:t>High quality suspension system for sports riding</a:t>
            </a:r>
            <a:endParaRPr lang="ja-JP" altLang="en-US" sz="1400">
              <a:latin typeface="Calibri" panose="020F0502020204030204" pitchFamily="34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9313" y="404813"/>
            <a:ext cx="1430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400" dirty="0" smtClean="0">
                <a:latin typeface="+mn-lt"/>
              </a:rPr>
              <a:t>Front suspension</a:t>
            </a:r>
            <a:endParaRPr lang="ja-JP" altLang="en-US" sz="1400" dirty="0" smtClean="0">
              <a:latin typeface="+mn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52488" y="760413"/>
            <a:ext cx="4953000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sysClr val="windowText" lastClr="000000"/>
                </a:solidFill>
                <a:latin typeface="+mj-lt"/>
              </a:rPr>
              <a:t>Adjustable rebound / compression damper</a:t>
            </a:r>
            <a:endParaRPr lang="ja-JP" altLang="en-US" sz="1400" dirty="0">
              <a:latin typeface="+mj-lt"/>
            </a:endParaRPr>
          </a:p>
        </p:txBody>
      </p:sp>
      <p:pic>
        <p:nvPicPr>
          <p:cNvPr id="22537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263900"/>
            <a:ext cx="15128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カーブ矢印 5"/>
          <p:cNvSpPr/>
          <p:nvPr/>
        </p:nvSpPr>
        <p:spPr>
          <a:xfrm rot="8166095">
            <a:off x="6007100" y="4338638"/>
            <a:ext cx="819150" cy="434975"/>
          </a:xfrm>
          <a:prstGeom prst="curvedDownArrow">
            <a:avLst/>
          </a:prstGeom>
          <a:solidFill>
            <a:srgbClr val="FFD9D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 rot="8204130" flipV="1">
            <a:off x="5441950" y="3698875"/>
            <a:ext cx="836613" cy="407988"/>
          </a:xfrm>
          <a:prstGeom prst="curvedDownArrow">
            <a:avLst/>
          </a:prstGeom>
          <a:solidFill>
            <a:srgbClr val="FFD9D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6303963" y="3019479"/>
            <a:ext cx="953293" cy="968322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テキスト ボックス 12"/>
          <p:cNvSpPr txBox="1">
            <a:spLocks noChangeArrowheads="1"/>
          </p:cNvSpPr>
          <p:nvPr/>
        </p:nvSpPr>
        <p:spPr bwMode="auto">
          <a:xfrm>
            <a:off x="4732296" y="2785997"/>
            <a:ext cx="26019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 dirty="0"/>
              <a:t>High </a:t>
            </a:r>
            <a:r>
              <a:rPr lang="en-US" altLang="ja-JP" sz="1000" dirty="0" smtClean="0"/>
              <a:t>speed </a:t>
            </a:r>
            <a:r>
              <a:rPr lang="en-US" altLang="ja-JP" sz="1000" dirty="0"/>
              <a:t>compression </a:t>
            </a:r>
            <a:r>
              <a:rPr lang="en-US" altLang="ja-JP" sz="1000" dirty="0" smtClean="0"/>
              <a:t>damping </a:t>
            </a:r>
            <a:r>
              <a:rPr lang="en-US" altLang="ja-JP" sz="1000" dirty="0"/>
              <a:t>adjuster</a:t>
            </a:r>
            <a:endParaRPr lang="ja-JP" altLang="en-US" sz="10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6091238" y="4241800"/>
            <a:ext cx="647004" cy="98425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テキスト ボックス 20"/>
          <p:cNvSpPr txBox="1">
            <a:spLocks noChangeArrowheads="1"/>
          </p:cNvSpPr>
          <p:nvPr/>
        </p:nvSpPr>
        <p:spPr bwMode="auto">
          <a:xfrm>
            <a:off x="6671567" y="4979988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 dirty="0"/>
              <a:t>Low speed compression </a:t>
            </a:r>
            <a:r>
              <a:rPr lang="en-US" altLang="ja-JP" sz="1000" dirty="0" smtClean="0"/>
              <a:t>damping </a:t>
            </a:r>
            <a:r>
              <a:rPr lang="en-US" altLang="ja-JP" sz="1000" dirty="0"/>
              <a:t>adjuster</a:t>
            </a:r>
            <a:endParaRPr lang="ja-JP" altLang="en-US" sz="1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4809331" y="3019479"/>
            <a:ext cx="2447925" cy="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738242" y="5229225"/>
            <a:ext cx="2447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8266113" y="2282825"/>
            <a:ext cx="719137" cy="660400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302250" y="3252788"/>
            <a:ext cx="2171700" cy="1689100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281113" y="1835090"/>
            <a:ext cx="475912" cy="727135"/>
          </a:xfrm>
          <a:prstGeom prst="rect">
            <a:avLst/>
          </a:prstGeom>
          <a:noFill/>
          <a:ln>
            <a:solidFill>
              <a:srgbClr val="242CC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/>
          <p:cNvGrpSpPr/>
          <p:nvPr/>
        </p:nvGrpSpPr>
        <p:grpSpPr>
          <a:xfrm>
            <a:off x="394955" y="3118706"/>
            <a:ext cx="3045877" cy="1920846"/>
            <a:chOff x="802912" y="3342114"/>
            <a:chExt cx="3045877" cy="1920846"/>
          </a:xfrm>
        </p:grpSpPr>
        <p:sp>
          <p:nvSpPr>
            <p:cNvPr id="41" name="テキスト ボックス 20"/>
            <p:cNvSpPr txBox="1">
              <a:spLocks noChangeArrowheads="1"/>
            </p:cNvSpPr>
            <p:nvPr/>
          </p:nvSpPr>
          <p:spPr bwMode="auto">
            <a:xfrm>
              <a:off x="1488459" y="5016739"/>
              <a:ext cx="9717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000" dirty="0"/>
                <a:t>Initial </a:t>
              </a:r>
              <a:r>
                <a:rPr lang="en-US" altLang="ja-JP" sz="1000" dirty="0" smtClean="0"/>
                <a:t>adjuster</a:t>
              </a:r>
              <a:endParaRPr lang="ja-JP" altLang="en-US" sz="1000" dirty="0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1541710" y="5226050"/>
              <a:ext cx="9046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2197" y="3451952"/>
              <a:ext cx="971628" cy="1538411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2714638" y="3342114"/>
              <a:ext cx="1134151" cy="1722498"/>
            </a:xfrm>
            <a:prstGeom prst="rect">
              <a:avLst/>
            </a:prstGeom>
            <a:noFill/>
            <a:ln>
              <a:solidFill>
                <a:srgbClr val="242CC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flipH="1">
              <a:off x="2440020" y="4437112"/>
              <a:ext cx="489736" cy="788634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2380021" y="4335047"/>
              <a:ext cx="419526" cy="30900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62831" y="4644055"/>
              <a:ext cx="15171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20"/>
            <p:cNvSpPr txBox="1">
              <a:spLocks noChangeArrowheads="1"/>
            </p:cNvSpPr>
            <p:nvPr/>
          </p:nvSpPr>
          <p:spPr bwMode="auto">
            <a:xfrm>
              <a:off x="802912" y="4436893"/>
              <a:ext cx="17139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000" dirty="0" smtClean="0"/>
                <a:t>Rebound damping </a:t>
              </a:r>
              <a:r>
                <a:rPr lang="en-US" altLang="ja-JP" sz="1000" dirty="0"/>
                <a:t>adjuster</a:t>
              </a:r>
              <a:endParaRPr lang="ja-JP" altLang="en-US" sz="1000" dirty="0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946684" y="693648"/>
            <a:ext cx="4775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latin typeface="+mn-lt"/>
              </a:rPr>
              <a:t>Both of suspension (left &amp; right ) works for rebound and compression damping.</a:t>
            </a:r>
            <a:endParaRPr lang="en-US" altLang="ja-JP" sz="1400" dirty="0">
              <a:latin typeface="+mn-lt"/>
            </a:endParaRPr>
          </a:p>
          <a:p>
            <a:r>
              <a:rPr lang="en-US" altLang="ja-JP" sz="1000" dirty="0" smtClean="0">
                <a:solidFill>
                  <a:srgbClr val="FF0000"/>
                </a:solidFill>
                <a:latin typeface="+mn-lt"/>
              </a:rPr>
              <a:t>* In case of BS2, right fork works for rebound, left fork works for compression damping.</a:t>
            </a:r>
            <a:endParaRPr lang="en-US" altLang="ja-JP" sz="1000" dirty="0">
              <a:solidFill>
                <a:srgbClr val="FF0000"/>
              </a:solidFill>
              <a:latin typeface="+mn-lt"/>
            </a:endParaRPr>
          </a:p>
          <a:p>
            <a:endParaRPr kumimoji="1" lang="ja-JP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9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A4 Paper (210x297 mm)</PresentationFormat>
  <Paragraphs>212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GungsuhChe</vt:lpstr>
      <vt:lpstr>HG丸ｺﾞｼｯｸM-PRO</vt:lpstr>
      <vt:lpstr>HG創英角ｺﾞｼｯｸUB</vt:lpstr>
      <vt:lpstr>ＭＳ ゴシック</vt:lpstr>
      <vt:lpstr>ＭＳ 明朝</vt:lpstr>
      <vt:lpstr>ＭＳ Ｐゴシック</vt:lpstr>
      <vt:lpstr>Arial</vt:lpstr>
      <vt:lpstr>Calibri</vt:lpstr>
      <vt:lpstr>Calibri Light</vt:lpstr>
      <vt:lpstr>Times New Roman</vt:lpstr>
      <vt:lpstr>Wingdings</vt:lpstr>
      <vt:lpstr>Office テーマ</vt:lpstr>
      <vt:lpstr>デザインの設定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2016-07-29T08:13:25Z</dcterms:created>
  <dcterms:modified xsi:type="dcterms:W3CDTF">2018-02-02T07:06:02Z</dcterms:modified>
</cp:coreProperties>
</file>